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1863" r:id="rId2"/>
    <p:sldId id="1869" r:id="rId3"/>
    <p:sldId id="1828" r:id="rId4"/>
    <p:sldId id="1901" r:id="rId5"/>
    <p:sldId id="1903" r:id="rId6"/>
    <p:sldId id="2337" r:id="rId7"/>
    <p:sldId id="1852" r:id="rId8"/>
    <p:sldId id="1857" r:id="rId9"/>
    <p:sldId id="1859" r:id="rId10"/>
    <p:sldId id="2344" r:id="rId11"/>
    <p:sldId id="270" r:id="rId12"/>
    <p:sldId id="2333" r:id="rId13"/>
    <p:sldId id="2343" r:id="rId14"/>
    <p:sldId id="2345" r:id="rId15"/>
    <p:sldId id="2346" r:id="rId16"/>
    <p:sldId id="1847" r:id="rId17"/>
    <p:sldId id="2340" r:id="rId18"/>
    <p:sldId id="2341" r:id="rId19"/>
    <p:sldId id="1905" r:id="rId20"/>
    <p:sldId id="2339" r:id="rId21"/>
    <p:sldId id="1845" r:id="rId22"/>
    <p:sldId id="1817" r:id="rId23"/>
    <p:sldId id="1997" r:id="rId2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40BBC6DE-F2BA-4C62-879E-D9F32ACD1D4D}">
          <p14:sldIdLst>
            <p14:sldId id="1863"/>
            <p14:sldId id="1869"/>
          </p14:sldIdLst>
        </p14:section>
        <p14:section name="API Management" id="{B628AFA3-AA4B-411A-A993-B8958C942419}">
          <p14:sldIdLst>
            <p14:sldId id="1828"/>
            <p14:sldId id="1901"/>
            <p14:sldId id="1903"/>
          </p14:sldIdLst>
        </p14:section>
        <p14:section name="Instance Configuration" id="{06232124-3521-4F42-B427-AB9A7C30AA49}">
          <p14:sldIdLst>
            <p14:sldId id="2337"/>
            <p14:sldId id="1852"/>
          </p14:sldIdLst>
        </p14:section>
        <p14:section name="Developer Portal" id="{A75E3060-F2FA-4801-A100-54ABCF4726FD}">
          <p14:sldIdLst>
            <p14:sldId id="1857"/>
            <p14:sldId id="1859"/>
            <p14:sldId id="2344"/>
            <p14:sldId id="270"/>
            <p14:sldId id="2333"/>
            <p14:sldId id="2343"/>
            <p14:sldId id="2345"/>
            <p14:sldId id="2346"/>
          </p14:sldIdLst>
        </p14:section>
        <p14:section name="Policies" id="{ED936FEF-516F-4E40-AB16-3BF366B99324}">
          <p14:sldIdLst>
            <p14:sldId id="1847"/>
            <p14:sldId id="2340"/>
            <p14:sldId id="2341"/>
          </p14:sldIdLst>
        </p14:section>
        <p14:section name="Lifecycle" id="{F17680CD-254F-4014-B78F-FCAB38448EB0}">
          <p14:sldIdLst>
            <p14:sldId id="1905"/>
            <p14:sldId id="2339"/>
          </p14:sldIdLst>
        </p14:section>
        <p14:section name="Conclusion" id="{DE4CD388-C4CD-4BBB-AD94-D40A3F4627F4}">
          <p14:sldIdLst>
            <p14:sldId id="1845"/>
            <p14:sldId id="1817"/>
            <p14:sldId id="199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ldert Grootenboer" initials="EG" lastIdx="1" clrIdx="0">
    <p:extLst>
      <p:ext uri="{19B8F6BF-5375-455C-9EA6-DF929625EA0E}">
        <p15:presenceInfo xmlns:p15="http://schemas.microsoft.com/office/powerpoint/2012/main" userId="3fe8758b2c2b58d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66AC"/>
    <a:srgbClr val="297FD5"/>
    <a:srgbClr val="6DA1D8"/>
    <a:srgbClr val="E6E1E3"/>
    <a:srgbClr val="DBD3D2"/>
    <a:srgbClr val="9FACCD"/>
    <a:srgbClr val="2A7AB5"/>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17CA98-565C-4E62-B545-56A120BC21D0}" v="39" dt="2020-08-18T09:30:25.6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112" autoAdjust="0"/>
  </p:normalViewPr>
  <p:slideViewPr>
    <p:cSldViewPr snapToGrid="0">
      <p:cViewPr varScale="1">
        <p:scale>
          <a:sx n="94" d="100"/>
          <a:sy n="94" d="100"/>
        </p:scale>
        <p:origin x="189"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3fe8758b2c2b58d2" providerId="LiveId" clId="{6572114A-4B4A-41F2-A809-091926E56C0F}"/>
    <pc:docChg chg="undo custSel addSld delSld modSld modSection">
      <pc:chgData name="Eldert Grootenboer" userId="3fe8758b2c2b58d2" providerId="LiveId" clId="{6572114A-4B4A-41F2-A809-091926E56C0F}" dt="2020-06-24T15:18:46.004" v="268" actId="20577"/>
      <pc:docMkLst>
        <pc:docMk/>
      </pc:docMkLst>
      <pc:sldChg chg="del">
        <pc:chgData name="Eldert Grootenboer" userId="3fe8758b2c2b58d2" providerId="LiveId" clId="{6572114A-4B4A-41F2-A809-091926E56C0F}" dt="2020-06-22T14:09:20.235" v="0" actId="47"/>
        <pc:sldMkLst>
          <pc:docMk/>
          <pc:sldMk cId="3581431054" sldId="258"/>
        </pc:sldMkLst>
      </pc:sldChg>
      <pc:sldChg chg="del">
        <pc:chgData name="Eldert Grootenboer" userId="3fe8758b2c2b58d2" providerId="LiveId" clId="{6572114A-4B4A-41F2-A809-091926E56C0F}" dt="2020-06-22T14:15:32.908" v="7" actId="47"/>
        <pc:sldMkLst>
          <pc:docMk/>
          <pc:sldMk cId="2268085525" sldId="1534"/>
        </pc:sldMkLst>
      </pc:sldChg>
      <pc:sldChg chg="del">
        <pc:chgData name="Eldert Grootenboer" userId="3fe8758b2c2b58d2" providerId="LiveId" clId="{6572114A-4B4A-41F2-A809-091926E56C0F}" dt="2020-06-22T14:18:29.843" v="27" actId="47"/>
        <pc:sldMkLst>
          <pc:docMk/>
          <pc:sldMk cId="2868219419" sldId="1861"/>
        </pc:sldMkLst>
      </pc:sldChg>
      <pc:sldChg chg="addSp delSp modSp mod setBg modShow">
        <pc:chgData name="Eldert Grootenboer" userId="3fe8758b2c2b58d2" providerId="LiveId" clId="{6572114A-4B4A-41F2-A809-091926E56C0F}" dt="2020-06-24T12:44:03.210" v="179"/>
        <pc:sldMkLst>
          <pc:docMk/>
          <pc:sldMk cId="2743749799" sldId="1863"/>
        </pc:sldMkLst>
        <pc:picChg chg="add del mod">
          <ac:chgData name="Eldert Grootenboer" userId="3fe8758b2c2b58d2" providerId="LiveId" clId="{6572114A-4B4A-41F2-A809-091926E56C0F}" dt="2020-06-24T12:42:33.120" v="161" actId="21"/>
          <ac:picMkLst>
            <pc:docMk/>
            <pc:sldMk cId="2743749799" sldId="1863"/>
            <ac:picMk id="2" creationId="{C20B8616-B77B-4E03-AA1E-64ED13FA802C}"/>
          </ac:picMkLst>
        </pc:picChg>
        <pc:picChg chg="add del">
          <ac:chgData name="Eldert Grootenboer" userId="3fe8758b2c2b58d2" providerId="LiveId" clId="{6572114A-4B4A-41F2-A809-091926E56C0F}" dt="2020-06-24T12:43:25.003" v="167"/>
          <ac:picMkLst>
            <pc:docMk/>
            <pc:sldMk cId="2743749799" sldId="1863"/>
            <ac:picMk id="1028" creationId="{EBE179D1-1F5B-4025-B082-A6D6C5287FCE}"/>
          </ac:picMkLst>
        </pc:picChg>
      </pc:sldChg>
      <pc:sldChg chg="addSp delSp modSp add del mod setBg delAnim">
        <pc:chgData name="Eldert Grootenboer" userId="3fe8758b2c2b58d2" providerId="LiveId" clId="{6572114A-4B4A-41F2-A809-091926E56C0F}" dt="2020-06-22T14:16:56.317" v="17"/>
        <pc:sldMkLst>
          <pc:docMk/>
          <pc:sldMk cId="2295473396" sldId="1869"/>
        </pc:sldMkLst>
        <pc:spChg chg="mod">
          <ac:chgData name="Eldert Grootenboer" userId="3fe8758b2c2b58d2" providerId="LiveId" clId="{6572114A-4B4A-41F2-A809-091926E56C0F}" dt="2020-06-22T14:15:28.364" v="6"/>
          <ac:spMkLst>
            <pc:docMk/>
            <pc:sldMk cId="2295473396" sldId="1869"/>
            <ac:spMk id="2" creationId="{00000000-0000-0000-0000-000000000000}"/>
          </ac:spMkLst>
        </pc:spChg>
        <pc:picChg chg="add del mod">
          <ac:chgData name="Eldert Grootenboer" userId="3fe8758b2c2b58d2" providerId="LiveId" clId="{6572114A-4B4A-41F2-A809-091926E56C0F}" dt="2020-06-22T14:16:56.317" v="17"/>
          <ac:picMkLst>
            <pc:docMk/>
            <pc:sldMk cId="2295473396" sldId="1869"/>
            <ac:picMk id="6" creationId="{DECCEE87-4DAB-43B9-8E8D-31B42508C9AD}"/>
          </ac:picMkLst>
        </pc:picChg>
        <pc:picChg chg="del">
          <ac:chgData name="Eldert Grootenboer" userId="3fe8758b2c2b58d2" providerId="LiveId" clId="{6572114A-4B4A-41F2-A809-091926E56C0F}" dt="2020-06-22T14:15:05.999" v="5" actId="478"/>
          <ac:picMkLst>
            <pc:docMk/>
            <pc:sldMk cId="2295473396" sldId="1869"/>
            <ac:picMk id="7" creationId="{A87ACFB6-5A39-45C0-8C7A-E2CBB0C0A954}"/>
          </ac:picMkLst>
        </pc:picChg>
        <pc:picChg chg="add del mod">
          <ac:chgData name="Eldert Grootenboer" userId="3fe8758b2c2b58d2" providerId="LiveId" clId="{6572114A-4B4A-41F2-A809-091926E56C0F}" dt="2020-06-22T14:16:29.758" v="15" actId="478"/>
          <ac:picMkLst>
            <pc:docMk/>
            <pc:sldMk cId="2295473396" sldId="1869"/>
            <ac:picMk id="10" creationId="{8339A331-DB6D-43D4-B7FF-90848CD70B25}"/>
          </ac:picMkLst>
        </pc:picChg>
      </pc:sldChg>
      <pc:sldChg chg="delSp modSp add delDesignElem modNotesTx">
        <pc:chgData name="Eldert Grootenboer" userId="3fe8758b2c2b58d2" providerId="LiveId" clId="{6572114A-4B4A-41F2-A809-091926E56C0F}" dt="2020-06-24T15:18:46.004" v="268" actId="20577"/>
        <pc:sldMkLst>
          <pc:docMk/>
          <pc:sldMk cId="891752123" sldId="1997"/>
        </pc:sldMkLst>
        <pc:spChg chg="mod">
          <ac:chgData name="Eldert Grootenboer" userId="3fe8758b2c2b58d2" providerId="LiveId" clId="{6572114A-4B4A-41F2-A809-091926E56C0F}" dt="2020-06-22T14:18:08.118" v="26" actId="404"/>
          <ac:spMkLst>
            <pc:docMk/>
            <pc:sldMk cId="891752123" sldId="1997"/>
            <ac:spMk id="16" creationId="{FA376D98-3522-4C69-910D-880684F4FAA0}"/>
          </ac:spMkLst>
        </pc:spChg>
        <pc:spChg chg="del">
          <ac:chgData name="Eldert Grootenboer" userId="3fe8758b2c2b58d2" providerId="LiveId" clId="{6572114A-4B4A-41F2-A809-091926E56C0F}" dt="2020-06-22T14:17:31.784" v="19"/>
          <ac:spMkLst>
            <pc:docMk/>
            <pc:sldMk cId="891752123" sldId="1997"/>
            <ac:spMk id="20" creationId="{2EEE8F11-3582-44B7-9869-F2D26D7DD9D4}"/>
          </ac:spMkLst>
        </pc:spChg>
        <pc:spChg chg="del">
          <ac:chgData name="Eldert Grootenboer" userId="3fe8758b2c2b58d2" providerId="LiveId" clId="{6572114A-4B4A-41F2-A809-091926E56C0F}" dt="2020-06-22T14:17:31.784" v="19"/>
          <ac:spMkLst>
            <pc:docMk/>
            <pc:sldMk cId="891752123" sldId="1997"/>
            <ac:spMk id="21" creationId="{2141F1CC-6A53-4BCF-9127-AABB52E2497E}"/>
          </ac:spMkLst>
        </pc:spChg>
        <pc:spChg chg="del">
          <ac:chgData name="Eldert Grootenboer" userId="3fe8758b2c2b58d2" providerId="LiveId" clId="{6572114A-4B4A-41F2-A809-091926E56C0F}" dt="2020-06-22T14:17:31.784" v="19"/>
          <ac:spMkLst>
            <pc:docMk/>
            <pc:sldMk cId="891752123" sldId="1997"/>
            <ac:spMk id="22" creationId="{C20C2C41-D9A8-45BE-9E21-91268EC186D8}"/>
          </ac:spMkLst>
        </pc:spChg>
        <pc:spChg chg="del">
          <ac:chgData name="Eldert Grootenboer" userId="3fe8758b2c2b58d2" providerId="LiveId" clId="{6572114A-4B4A-41F2-A809-091926E56C0F}" dt="2020-06-22T14:17:31.784" v="19"/>
          <ac:spMkLst>
            <pc:docMk/>
            <pc:sldMk cId="891752123" sldId="1997"/>
            <ac:spMk id="24" creationId="{561B2B49-7142-4CA8-A929-4671548E6A5A}"/>
          </ac:spMkLst>
        </pc:spChg>
        <pc:spChg chg="del">
          <ac:chgData name="Eldert Grootenboer" userId="3fe8758b2c2b58d2" providerId="LiveId" clId="{6572114A-4B4A-41F2-A809-091926E56C0F}" dt="2020-06-22T14:17:31.784" v="19"/>
          <ac:spMkLst>
            <pc:docMk/>
            <pc:sldMk cId="891752123" sldId="1997"/>
            <ac:spMk id="26" creationId="{B38B1FC8-38BF-4066-8F4A-12EEC1C1AF64}"/>
          </ac:spMkLst>
        </pc:spChg>
        <pc:spChg chg="del">
          <ac:chgData name="Eldert Grootenboer" userId="3fe8758b2c2b58d2" providerId="LiveId" clId="{6572114A-4B4A-41F2-A809-091926E56C0F}" dt="2020-06-22T14:17:31.784" v="19"/>
          <ac:spMkLst>
            <pc:docMk/>
            <pc:sldMk cId="891752123" sldId="1997"/>
            <ac:spMk id="33" creationId="{178B4B56-5CC4-4608-A9A9-996108D35B5B}"/>
          </ac:spMkLst>
        </pc:spChg>
      </pc:sldChg>
      <pc:sldChg chg="modNotesTx">
        <pc:chgData name="Eldert Grootenboer" userId="3fe8758b2c2b58d2" providerId="LiveId" clId="{6572114A-4B4A-41F2-A809-091926E56C0F}" dt="2020-06-23T16:11:50.762" v="34" actId="20577"/>
        <pc:sldMkLst>
          <pc:docMk/>
          <pc:sldMk cId="990974550" sldId="2337"/>
        </pc:sldMkLst>
      </pc:sldChg>
      <pc:sldChg chg="modNotesTx">
        <pc:chgData name="Eldert Grootenboer" userId="3fe8758b2c2b58d2" providerId="LiveId" clId="{6572114A-4B4A-41F2-A809-091926E56C0F}" dt="2020-06-23T16:12:45.214" v="158" actId="20577"/>
        <pc:sldMkLst>
          <pc:docMk/>
          <pc:sldMk cId="1899116830" sldId="2341"/>
        </pc:sldMkLst>
      </pc:sldChg>
      <pc:sldChg chg="modNotesTx">
        <pc:chgData name="Eldert Grootenboer" userId="3fe8758b2c2b58d2" providerId="LiveId" clId="{6572114A-4B4A-41F2-A809-091926E56C0F}" dt="2020-06-23T16:12:17.470" v="113" actId="20577"/>
        <pc:sldMkLst>
          <pc:docMk/>
          <pc:sldMk cId="1393947069" sldId="2345"/>
        </pc:sldMkLst>
      </pc:sldChg>
      <pc:sldMasterChg chg="delSldLayout">
        <pc:chgData name="Eldert Grootenboer" userId="3fe8758b2c2b58d2" providerId="LiveId" clId="{6572114A-4B4A-41F2-A809-091926E56C0F}" dt="2020-06-22T14:09:20.235" v="0" actId="47"/>
        <pc:sldMasterMkLst>
          <pc:docMk/>
          <pc:sldMasterMk cId="3596623529" sldId="2147483660"/>
        </pc:sldMasterMkLst>
        <pc:sldLayoutChg chg="del">
          <pc:chgData name="Eldert Grootenboer" userId="3fe8758b2c2b58d2" providerId="LiveId" clId="{6572114A-4B4A-41F2-A809-091926E56C0F}" dt="2020-06-22T14:09:20.235" v="0" actId="47"/>
          <pc:sldLayoutMkLst>
            <pc:docMk/>
            <pc:sldMasterMk cId="3596623529" sldId="2147483660"/>
            <pc:sldLayoutMk cId="1273507012" sldId="2147483840"/>
          </pc:sldLayoutMkLst>
        </pc:sldLayoutChg>
      </pc:sldMasterChg>
    </pc:docChg>
  </pc:docChgLst>
  <pc:docChgLst>
    <pc:chgData name="Eldert Grootenboer" userId="3fe8758b2c2b58d2" providerId="LiveId" clId="{DC17CA98-565C-4E62-B545-56A120BC21D0}"/>
    <pc:docChg chg="undo custSel modSld">
      <pc:chgData name="Eldert Grootenboer" userId="3fe8758b2c2b58d2" providerId="LiveId" clId="{DC17CA98-565C-4E62-B545-56A120BC21D0}" dt="2020-08-18T09:30:25.683" v="137" actId="14100"/>
      <pc:docMkLst>
        <pc:docMk/>
      </pc:docMkLst>
      <pc:sldChg chg="setBg modNotesTx">
        <pc:chgData name="Eldert Grootenboer" userId="3fe8758b2c2b58d2" providerId="LiveId" clId="{DC17CA98-565C-4E62-B545-56A120BC21D0}" dt="2020-08-18T09:21:04.465" v="74"/>
        <pc:sldMkLst>
          <pc:docMk/>
          <pc:sldMk cId="1337922879" sldId="270"/>
        </pc:sldMkLst>
      </pc:sldChg>
      <pc:sldChg chg="setBg modNotesTx">
        <pc:chgData name="Eldert Grootenboer" userId="3fe8758b2c2b58d2" providerId="LiveId" clId="{DC17CA98-565C-4E62-B545-56A120BC21D0}" dt="2020-08-18T09:22:01.316" v="111"/>
        <pc:sldMkLst>
          <pc:docMk/>
          <pc:sldMk cId="572997443" sldId="1817"/>
        </pc:sldMkLst>
      </pc:sldChg>
      <pc:sldChg chg="setBg">
        <pc:chgData name="Eldert Grootenboer" userId="3fe8758b2c2b58d2" providerId="LiveId" clId="{DC17CA98-565C-4E62-B545-56A120BC21D0}" dt="2020-08-18T07:51:16.071" v="14"/>
        <pc:sldMkLst>
          <pc:docMk/>
          <pc:sldMk cId="228015569" sldId="1828"/>
        </pc:sldMkLst>
      </pc:sldChg>
      <pc:sldChg chg="setBg modNotesTx">
        <pc:chgData name="Eldert Grootenboer" userId="3fe8758b2c2b58d2" providerId="LiveId" clId="{DC17CA98-565C-4E62-B545-56A120BC21D0}" dt="2020-08-18T09:22:31.003" v="117" actId="20577"/>
        <pc:sldMkLst>
          <pc:docMk/>
          <pc:sldMk cId="1001502995" sldId="1845"/>
        </pc:sldMkLst>
      </pc:sldChg>
      <pc:sldChg chg="modNotesTx">
        <pc:chgData name="Eldert Grootenboer" userId="3fe8758b2c2b58d2" providerId="LiveId" clId="{DC17CA98-565C-4E62-B545-56A120BC21D0}" dt="2020-08-18T09:22:24.909" v="114" actId="20577"/>
        <pc:sldMkLst>
          <pc:docMk/>
          <pc:sldMk cId="927817366" sldId="1847"/>
        </pc:sldMkLst>
      </pc:sldChg>
      <pc:sldChg chg="setBg modNotesTx">
        <pc:chgData name="Eldert Grootenboer" userId="3fe8758b2c2b58d2" providerId="LiveId" clId="{DC17CA98-565C-4E62-B545-56A120BC21D0}" dt="2020-08-18T09:20:30.934" v="61"/>
        <pc:sldMkLst>
          <pc:docMk/>
          <pc:sldMk cId="335019765" sldId="1852"/>
        </pc:sldMkLst>
      </pc:sldChg>
      <pc:sldChg chg="setBg modNotesTx">
        <pc:chgData name="Eldert Grootenboer" userId="3fe8758b2c2b58d2" providerId="LiveId" clId="{DC17CA98-565C-4E62-B545-56A120BC21D0}" dt="2020-08-18T09:20:50.574" v="63" actId="20577"/>
        <pc:sldMkLst>
          <pc:docMk/>
          <pc:sldMk cId="1555419423" sldId="1857"/>
        </pc:sldMkLst>
      </pc:sldChg>
      <pc:sldChg chg="setBg modNotesTx">
        <pc:chgData name="Eldert Grootenboer" userId="3fe8758b2c2b58d2" providerId="LiveId" clId="{DC17CA98-565C-4E62-B545-56A120BC21D0}" dt="2020-08-18T09:20:57.638" v="68"/>
        <pc:sldMkLst>
          <pc:docMk/>
          <pc:sldMk cId="344281210" sldId="1859"/>
        </pc:sldMkLst>
      </pc:sldChg>
      <pc:sldChg chg="modNotesTx">
        <pc:chgData name="Eldert Grootenboer" userId="3fe8758b2c2b58d2" providerId="LiveId" clId="{DC17CA98-565C-4E62-B545-56A120BC21D0}" dt="2020-08-18T09:19:59.053" v="51"/>
        <pc:sldMkLst>
          <pc:docMk/>
          <pc:sldMk cId="2743749799" sldId="1863"/>
        </pc:sldMkLst>
      </pc:sldChg>
      <pc:sldChg chg="setBg modAnim modNotesTx">
        <pc:chgData name="Eldert Grootenboer" userId="3fe8758b2c2b58d2" providerId="LiveId" clId="{DC17CA98-565C-4E62-B545-56A120BC21D0}" dt="2020-08-18T09:20:01.864" v="52"/>
        <pc:sldMkLst>
          <pc:docMk/>
          <pc:sldMk cId="2295473396" sldId="1869"/>
        </pc:sldMkLst>
      </pc:sldChg>
      <pc:sldChg chg="setBg">
        <pc:chgData name="Eldert Grootenboer" userId="3fe8758b2c2b58d2" providerId="LiveId" clId="{DC17CA98-565C-4E62-B545-56A120BC21D0}" dt="2020-08-18T07:51:16.071" v="14"/>
        <pc:sldMkLst>
          <pc:docMk/>
          <pc:sldMk cId="2120622973" sldId="1901"/>
        </pc:sldMkLst>
      </pc:sldChg>
      <pc:sldChg chg="modSp mod setBg modNotesTx">
        <pc:chgData name="Eldert Grootenboer" userId="3fe8758b2c2b58d2" providerId="LiveId" clId="{DC17CA98-565C-4E62-B545-56A120BC21D0}" dt="2020-08-18T09:30:25.683" v="137" actId="14100"/>
        <pc:sldMkLst>
          <pc:docMk/>
          <pc:sldMk cId="1123346746" sldId="1903"/>
        </pc:sldMkLst>
        <pc:spChg chg="mod">
          <ac:chgData name="Eldert Grootenboer" userId="3fe8758b2c2b58d2" providerId="LiveId" clId="{DC17CA98-565C-4E62-B545-56A120BC21D0}" dt="2020-08-18T09:30:02.573" v="132" actId="113"/>
          <ac:spMkLst>
            <pc:docMk/>
            <pc:sldMk cId="1123346746" sldId="1903"/>
            <ac:spMk id="31" creationId="{9BAE385C-27EE-6048-8456-B61244449F84}"/>
          </ac:spMkLst>
        </pc:spChg>
        <pc:spChg chg="mod">
          <ac:chgData name="Eldert Grootenboer" userId="3fe8758b2c2b58d2" providerId="LiveId" clId="{DC17CA98-565C-4E62-B545-56A120BC21D0}" dt="2020-08-18T09:28:28.200" v="120" actId="207"/>
          <ac:spMkLst>
            <pc:docMk/>
            <pc:sldMk cId="1123346746" sldId="1903"/>
            <ac:spMk id="33" creationId="{A50A6928-D56F-1D4E-BFAE-6BF69694828F}"/>
          </ac:spMkLst>
        </pc:spChg>
        <pc:spChg chg="mod">
          <ac:chgData name="Eldert Grootenboer" userId="3fe8758b2c2b58d2" providerId="LiveId" clId="{DC17CA98-565C-4E62-B545-56A120BC21D0}" dt="2020-08-18T09:28:34.038" v="121" actId="208"/>
          <ac:spMkLst>
            <pc:docMk/>
            <pc:sldMk cId="1123346746" sldId="1903"/>
            <ac:spMk id="34" creationId="{3AA0AE67-8F7A-F145-B62B-CA747980B893}"/>
          </ac:spMkLst>
        </pc:spChg>
        <pc:spChg chg="mod">
          <ac:chgData name="Eldert Grootenboer" userId="3fe8758b2c2b58d2" providerId="LiveId" clId="{DC17CA98-565C-4E62-B545-56A120BC21D0}" dt="2020-08-18T09:30:20.049" v="136" actId="14100"/>
          <ac:spMkLst>
            <pc:docMk/>
            <pc:sldMk cId="1123346746" sldId="1903"/>
            <ac:spMk id="39" creationId="{BFF88277-75EB-7E4D-88DC-01E4593BF7A9}"/>
          </ac:spMkLst>
        </pc:spChg>
        <pc:spChg chg="mod">
          <ac:chgData name="Eldert Grootenboer" userId="3fe8758b2c2b58d2" providerId="LiveId" clId="{DC17CA98-565C-4E62-B545-56A120BC21D0}" dt="2020-08-18T09:29:33.993" v="129" actId="207"/>
          <ac:spMkLst>
            <pc:docMk/>
            <pc:sldMk cId="1123346746" sldId="1903"/>
            <ac:spMk id="41" creationId="{627A12AF-98A3-274E-A63F-46138DAC216C}"/>
          </ac:spMkLst>
        </pc:spChg>
        <pc:spChg chg="mod">
          <ac:chgData name="Eldert Grootenboer" userId="3fe8758b2c2b58d2" providerId="LiveId" clId="{DC17CA98-565C-4E62-B545-56A120BC21D0}" dt="2020-08-18T09:29:38.715" v="130" actId="208"/>
          <ac:spMkLst>
            <pc:docMk/>
            <pc:sldMk cId="1123346746" sldId="1903"/>
            <ac:spMk id="42" creationId="{F0BEDEAF-2605-1348-8F13-0E9D8C6BAB2F}"/>
          </ac:spMkLst>
        </pc:spChg>
        <pc:spChg chg="mod">
          <ac:chgData name="Eldert Grootenboer" userId="3fe8758b2c2b58d2" providerId="LiveId" clId="{DC17CA98-565C-4E62-B545-56A120BC21D0}" dt="2020-08-18T09:30:25.683" v="137" actId="14100"/>
          <ac:spMkLst>
            <pc:docMk/>
            <pc:sldMk cId="1123346746" sldId="1903"/>
            <ac:spMk id="43" creationId="{D7856260-B387-5F46-BC6B-AF0B564E5D1D}"/>
          </ac:spMkLst>
        </pc:spChg>
        <pc:spChg chg="mod">
          <ac:chgData name="Eldert Grootenboer" userId="3fe8758b2c2b58d2" providerId="LiveId" clId="{DC17CA98-565C-4E62-B545-56A120BC21D0}" dt="2020-08-18T09:29:24.524" v="127" actId="207"/>
          <ac:spMkLst>
            <pc:docMk/>
            <pc:sldMk cId="1123346746" sldId="1903"/>
            <ac:spMk id="44" creationId="{FAED406D-1555-FF4D-BE74-B43B90C03E94}"/>
          </ac:spMkLst>
        </pc:spChg>
        <pc:spChg chg="mod">
          <ac:chgData name="Eldert Grootenboer" userId="3fe8758b2c2b58d2" providerId="LiveId" clId="{DC17CA98-565C-4E62-B545-56A120BC21D0}" dt="2020-08-18T09:28:48.216" v="124" actId="207"/>
          <ac:spMkLst>
            <pc:docMk/>
            <pc:sldMk cId="1123346746" sldId="1903"/>
            <ac:spMk id="63" creationId="{0C9EE833-F80E-134D-A6BB-35D838E9B5EB}"/>
          </ac:spMkLst>
        </pc:spChg>
        <pc:spChg chg="mod">
          <ac:chgData name="Eldert Grootenboer" userId="3fe8758b2c2b58d2" providerId="LiveId" clId="{DC17CA98-565C-4E62-B545-56A120BC21D0}" dt="2020-08-18T09:28:57.139" v="125" actId="17032"/>
          <ac:spMkLst>
            <pc:docMk/>
            <pc:sldMk cId="1123346746" sldId="1903"/>
            <ac:spMk id="76" creationId="{02F92670-C463-2C44-9ED9-0BFD622732AB}"/>
          </ac:spMkLst>
        </pc:spChg>
        <pc:spChg chg="mod">
          <ac:chgData name="Eldert Grootenboer" userId="3fe8758b2c2b58d2" providerId="LiveId" clId="{DC17CA98-565C-4E62-B545-56A120BC21D0}" dt="2020-08-18T09:29:49.087" v="131" actId="207"/>
          <ac:spMkLst>
            <pc:docMk/>
            <pc:sldMk cId="1123346746" sldId="1903"/>
            <ac:spMk id="78" creationId="{BEF199EC-EB1E-F145-BAAE-F170C56D2E18}"/>
          </ac:spMkLst>
        </pc:spChg>
        <pc:grpChg chg="mod">
          <ac:chgData name="Eldert Grootenboer" userId="3fe8758b2c2b58d2" providerId="LiveId" clId="{DC17CA98-565C-4E62-B545-56A120BC21D0}" dt="2020-08-18T09:29:16.616" v="126" actId="208"/>
          <ac:grpSpMkLst>
            <pc:docMk/>
            <pc:sldMk cId="1123346746" sldId="1903"/>
            <ac:grpSpMk id="17" creationId="{ECFC1162-14C8-CE4F-A3D9-AC91D1D8D36A}"/>
          </ac:grpSpMkLst>
        </pc:grpChg>
        <pc:grpChg chg="mod">
          <ac:chgData name="Eldert Grootenboer" userId="3fe8758b2c2b58d2" providerId="LiveId" clId="{DC17CA98-565C-4E62-B545-56A120BC21D0}" dt="2020-08-18T09:28:05.504" v="118" actId="208"/>
          <ac:grpSpMkLst>
            <pc:docMk/>
            <pc:sldMk cId="1123346746" sldId="1903"/>
            <ac:grpSpMk id="19" creationId="{826D7B5A-7B5A-A74D-9855-B7FD9B82A489}"/>
          </ac:grpSpMkLst>
        </pc:grpChg>
      </pc:sldChg>
      <pc:sldChg chg="setBg modNotesTx">
        <pc:chgData name="Eldert Grootenboer" userId="3fe8758b2c2b58d2" providerId="LiveId" clId="{DC17CA98-565C-4E62-B545-56A120BC21D0}" dt="2020-08-18T09:21:52.226" v="106"/>
        <pc:sldMkLst>
          <pc:docMk/>
          <pc:sldMk cId="1742733990" sldId="1905"/>
        </pc:sldMkLst>
      </pc:sldChg>
      <pc:sldChg chg="setBg modNotesTx">
        <pc:chgData name="Eldert Grootenboer" userId="3fe8758b2c2b58d2" providerId="LiveId" clId="{DC17CA98-565C-4E62-B545-56A120BC21D0}" dt="2020-08-18T09:19:51.695" v="50" actId="20577"/>
        <pc:sldMkLst>
          <pc:docMk/>
          <pc:sldMk cId="891752123" sldId="1997"/>
        </pc:sldMkLst>
      </pc:sldChg>
      <pc:sldChg chg="setBg modNotesTx">
        <pc:chgData name="Eldert Grootenboer" userId="3fe8758b2c2b58d2" providerId="LiveId" clId="{DC17CA98-565C-4E62-B545-56A120BC21D0}" dt="2020-08-18T09:21:08.183" v="77"/>
        <pc:sldMkLst>
          <pc:docMk/>
          <pc:sldMk cId="91471896" sldId="2333"/>
        </pc:sldMkLst>
      </pc:sldChg>
      <pc:sldChg chg="setBg modNotesTx">
        <pc:chgData name="Eldert Grootenboer" userId="3fe8758b2c2b58d2" providerId="LiveId" clId="{DC17CA98-565C-4E62-B545-56A120BC21D0}" dt="2020-08-18T09:20:24.693" v="56"/>
        <pc:sldMkLst>
          <pc:docMk/>
          <pc:sldMk cId="990974550" sldId="2337"/>
        </pc:sldMkLst>
      </pc:sldChg>
      <pc:sldChg chg="setBg modNotesTx">
        <pc:chgData name="Eldert Grootenboer" userId="3fe8758b2c2b58d2" providerId="LiveId" clId="{DC17CA98-565C-4E62-B545-56A120BC21D0}" dt="2020-08-18T09:21:56.040" v="109"/>
        <pc:sldMkLst>
          <pc:docMk/>
          <pc:sldMk cId="1812316850" sldId="2339"/>
        </pc:sldMkLst>
      </pc:sldChg>
      <pc:sldChg chg="setBg modNotesTx">
        <pc:chgData name="Eldert Grootenboer" userId="3fe8758b2c2b58d2" providerId="LiveId" clId="{DC17CA98-565C-4E62-B545-56A120BC21D0}" dt="2020-08-18T09:21:41.110" v="100"/>
        <pc:sldMkLst>
          <pc:docMk/>
          <pc:sldMk cId="2307849071" sldId="2340"/>
        </pc:sldMkLst>
      </pc:sldChg>
      <pc:sldChg chg="setBg modNotesTx">
        <pc:chgData name="Eldert Grootenboer" userId="3fe8758b2c2b58d2" providerId="LiveId" clId="{DC17CA98-565C-4E62-B545-56A120BC21D0}" dt="2020-08-18T09:21:48.284" v="103"/>
        <pc:sldMkLst>
          <pc:docMk/>
          <pc:sldMk cId="1899116830" sldId="2341"/>
        </pc:sldMkLst>
      </pc:sldChg>
      <pc:sldChg chg="setBg modNotesTx">
        <pc:chgData name="Eldert Grootenboer" userId="3fe8758b2c2b58d2" providerId="LiveId" clId="{DC17CA98-565C-4E62-B545-56A120BC21D0}" dt="2020-08-18T09:21:15.863" v="83"/>
        <pc:sldMkLst>
          <pc:docMk/>
          <pc:sldMk cId="3931839402" sldId="2343"/>
        </pc:sldMkLst>
      </pc:sldChg>
      <pc:sldChg chg="setBg modNotesTx">
        <pc:chgData name="Eldert Grootenboer" userId="3fe8758b2c2b58d2" providerId="LiveId" clId="{DC17CA98-565C-4E62-B545-56A120BC21D0}" dt="2020-08-18T09:21:00.678" v="71"/>
        <pc:sldMkLst>
          <pc:docMk/>
          <pc:sldMk cId="2870843822" sldId="2344"/>
        </pc:sldMkLst>
      </pc:sldChg>
      <pc:sldChg chg="setBg modNotesTx">
        <pc:chgData name="Eldert Grootenboer" userId="3fe8758b2c2b58d2" providerId="LiveId" clId="{DC17CA98-565C-4E62-B545-56A120BC21D0}" dt="2020-08-18T09:21:28.694" v="91"/>
        <pc:sldMkLst>
          <pc:docMk/>
          <pc:sldMk cId="1393947069" sldId="2345"/>
        </pc:sldMkLst>
      </pc:sldChg>
      <pc:sldChg chg="setBg modNotesTx">
        <pc:chgData name="Eldert Grootenboer" userId="3fe8758b2c2b58d2" providerId="LiveId" clId="{DC17CA98-565C-4E62-B545-56A120BC21D0}" dt="2020-08-18T09:21:33.218" v="94"/>
        <pc:sldMkLst>
          <pc:docMk/>
          <pc:sldMk cId="1263982921" sldId="2346"/>
        </pc:sldMkLst>
      </pc:sldChg>
    </pc:docChg>
  </pc:docChgLst>
</pc:chgInfo>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tiff>
</file>

<file path=ppt/media/image49.png>
</file>

<file path=ppt/media/image5.jpg>
</file>

<file path=ppt/media/image50.sv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A28933-0140-4376-84E7-5770C9391429}" type="datetimeFigureOut">
              <a:rPr lang="nl-NL" smtClean="0"/>
              <a:t>17-8-2020</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9DB0BE-D681-40E5-B730-42AADA87D32E}" type="slidenum">
              <a:rPr lang="nl-NL" smtClean="0"/>
              <a:t>‹#›</a:t>
            </a:fld>
            <a:endParaRPr lang="nl-NL"/>
          </a:p>
        </p:txBody>
      </p:sp>
    </p:spTree>
    <p:extLst>
      <p:ext uri="{BB962C8B-B14F-4D97-AF65-F5344CB8AC3E}">
        <p14:creationId xmlns:p14="http://schemas.microsoft.com/office/powerpoint/2010/main" val="2132168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praten</a:t>
            </a:r>
          </a:p>
          <a:p>
            <a:r>
              <a:rPr lang="nl-NL" dirty="0"/>
              <a:t>Intonatie</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8/17/2020 7:39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5753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 since Ignite, provides modern look and feel, while giving all these nice capabilities.</a:t>
            </a:r>
          </a:p>
          <a:p>
            <a:r>
              <a:rPr lang="en-US" dirty="0"/>
              <a:t>Notice the white ribbon on the left side.</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10</a:t>
            </a:fld>
            <a:endParaRPr lang="nl-NL"/>
          </a:p>
        </p:txBody>
      </p:sp>
    </p:spTree>
    <p:extLst>
      <p:ext uri="{BB962C8B-B14F-4D97-AF65-F5344CB8AC3E}">
        <p14:creationId xmlns:p14="http://schemas.microsoft.com/office/powerpoint/2010/main" val="4057821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ribbon gives us access to many different settings, which allows us to set our own look &amp; feel.</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11</a:t>
            </a:fld>
            <a:endParaRPr lang="nl-NL"/>
          </a:p>
        </p:txBody>
      </p:sp>
    </p:spTree>
    <p:extLst>
      <p:ext uri="{BB962C8B-B14F-4D97-AF65-F5344CB8AC3E}">
        <p14:creationId xmlns:p14="http://schemas.microsoft.com/office/powerpoint/2010/main" val="7836309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within a few minutes we have a customized developer portal.</a:t>
            </a:r>
          </a:p>
          <a:p>
            <a:r>
              <a:rPr lang="en-US" dirty="0"/>
              <a:t>Need to make one which is styled according to de </a:t>
            </a:r>
            <a:r>
              <a:rPr lang="en-US" dirty="0" err="1"/>
              <a:t>Goude</a:t>
            </a:r>
            <a:r>
              <a:rPr lang="en-US" dirty="0"/>
              <a:t> website.</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12</a:t>
            </a:fld>
            <a:endParaRPr lang="nl-NL"/>
          </a:p>
        </p:txBody>
      </p:sp>
    </p:spTree>
    <p:extLst>
      <p:ext uri="{BB962C8B-B14F-4D97-AF65-F5344CB8AC3E}">
        <p14:creationId xmlns:p14="http://schemas.microsoft.com/office/powerpoint/2010/main" val="12665799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within a few minutes we have a customized developer portal.</a:t>
            </a:r>
          </a:p>
          <a:p>
            <a:r>
              <a:rPr lang="en-US" dirty="0"/>
              <a:t>Need to make one which is styled according to de </a:t>
            </a:r>
            <a:r>
              <a:rPr lang="en-US" dirty="0" err="1"/>
              <a:t>Goude</a:t>
            </a:r>
            <a:r>
              <a:rPr lang="en-US" dirty="0"/>
              <a:t> website.</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13</a:t>
            </a:fld>
            <a:endParaRPr lang="nl-NL"/>
          </a:p>
        </p:txBody>
      </p:sp>
    </p:spTree>
    <p:extLst>
      <p:ext uri="{BB962C8B-B14F-4D97-AF65-F5344CB8AC3E}">
        <p14:creationId xmlns:p14="http://schemas.microsoft.com/office/powerpoint/2010/main" val="863308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DEMO </a:t>
            </a:r>
            <a:r>
              <a:rPr lang="en-US" b="0" dirty="0"/>
              <a:t>showing the developer portal and how to adjust</a:t>
            </a:r>
          </a:p>
          <a:p>
            <a:endParaRPr lang="en-US" b="1" dirty="0"/>
          </a:p>
          <a:p>
            <a:r>
              <a:rPr lang="nl-NL" dirty="0"/>
              <a:t>Rustig praten</a:t>
            </a:r>
          </a:p>
          <a:p>
            <a:r>
              <a:rPr lang="nl-NL" dirty="0"/>
              <a:t>Intonatie</a:t>
            </a:r>
          </a:p>
          <a:p>
            <a:endParaRPr lang="en-NL" b="1" dirty="0"/>
          </a:p>
        </p:txBody>
      </p:sp>
      <p:sp>
        <p:nvSpPr>
          <p:cNvPr id="4" name="Slide Number Placeholder 3"/>
          <p:cNvSpPr>
            <a:spLocks noGrp="1"/>
          </p:cNvSpPr>
          <p:nvPr>
            <p:ph type="sldNum" sz="quarter" idx="5"/>
          </p:nvPr>
        </p:nvSpPr>
        <p:spPr/>
        <p:txBody>
          <a:bodyPr/>
          <a:lstStyle/>
          <a:p>
            <a:fld id="{2C9DB0BE-D681-40E5-B730-42AADA87D32E}" type="slidenum">
              <a:rPr lang="nl-NL" smtClean="0"/>
              <a:t>14</a:t>
            </a:fld>
            <a:endParaRPr lang="nl-NL"/>
          </a:p>
        </p:txBody>
      </p:sp>
    </p:spTree>
    <p:extLst>
      <p:ext uri="{BB962C8B-B14F-4D97-AF65-F5344CB8AC3E}">
        <p14:creationId xmlns:p14="http://schemas.microsoft.com/office/powerpoint/2010/main" val="31772066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within a few minutes we have a customized developer portal.</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15</a:t>
            </a:fld>
            <a:endParaRPr lang="nl-NL"/>
          </a:p>
        </p:txBody>
      </p:sp>
    </p:spTree>
    <p:extLst>
      <p:ext uri="{BB962C8B-B14F-4D97-AF65-F5344CB8AC3E}">
        <p14:creationId xmlns:p14="http://schemas.microsoft.com/office/powerpoint/2010/main" val="8448464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Talk about ECT and their problem, which is a service for requesting container information which over time was used a lot more by software providers, so they wanted to put some restrictions on this.</a:t>
            </a:r>
          </a:p>
          <a:p>
            <a:r>
              <a:rPr lang="en-US" sz="1200" b="0" i="0" kern="1200" dirty="0">
                <a:solidFill>
                  <a:schemeClr val="tx1"/>
                </a:solidFill>
                <a:effectLst/>
                <a:latin typeface="+mn-lt"/>
                <a:ea typeface="+mn-ea"/>
                <a:cs typeface="+mn-cs"/>
              </a:rPr>
              <a:t>Go onto your own experiences from the past with the ECT, when you were still working as a deckhand.</a:t>
            </a:r>
          </a:p>
          <a:p>
            <a:endParaRPr lang="en-US" sz="1200" b="0" i="0" kern="1200" dirty="0">
              <a:solidFill>
                <a:schemeClr val="tx1"/>
              </a:solidFill>
              <a:effectLst/>
              <a:latin typeface="+mn-lt"/>
              <a:ea typeface="+mn-ea"/>
              <a:cs typeface="+mn-cs"/>
            </a:endParaRPr>
          </a:p>
          <a:p>
            <a:r>
              <a:rPr lang="nl-NL" dirty="0"/>
              <a:t>Rustig praten</a:t>
            </a:r>
          </a:p>
          <a:p>
            <a:r>
              <a:rPr lang="nl-NL" dirty="0"/>
              <a:t>Intonatie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30</a:t>
            </a:r>
          </a:p>
        </p:txBody>
      </p:sp>
      <p:sp>
        <p:nvSpPr>
          <p:cNvPr id="4" name="Slide Number Placeholder 3"/>
          <p:cNvSpPr>
            <a:spLocks noGrp="1"/>
          </p:cNvSpPr>
          <p:nvPr>
            <p:ph type="sldNum" sz="quarter" idx="5"/>
          </p:nvPr>
        </p:nvSpPr>
        <p:spPr/>
        <p:txBody>
          <a:bodyPr/>
          <a:lstStyle/>
          <a:p>
            <a:fld id="{2C9DB0BE-D681-40E5-B730-42AADA87D32E}" type="slidenum">
              <a:rPr lang="nl-NL" smtClean="0"/>
              <a:t>16</a:t>
            </a:fld>
            <a:endParaRPr lang="nl-NL"/>
          </a:p>
        </p:txBody>
      </p:sp>
    </p:spTree>
    <p:extLst>
      <p:ext uri="{BB962C8B-B14F-4D97-AF65-F5344CB8AC3E}">
        <p14:creationId xmlns:p14="http://schemas.microsoft.com/office/powerpoint/2010/main" val="3092031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Provide capabilities like caching and restrictions like throttling, and how this helped the ECT.</a:t>
            </a:r>
          </a:p>
          <a:p>
            <a:r>
              <a:rPr lang="en-US" dirty="0"/>
              <a:t>Chaining allows output from one policy to act as input for the next, while error handling helped ECT to hide stack trace messages, but instead give proper clean responses.</a:t>
            </a:r>
          </a:p>
          <a:p>
            <a:r>
              <a:rPr lang="en-US" dirty="0"/>
              <a:t>On instance level we did error handling, on product level we did caching and throttling, on API level we added authentication headers, and on operation level we did simple message body transformation.</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17</a:t>
            </a:fld>
            <a:endParaRPr lang="nl-NL"/>
          </a:p>
        </p:txBody>
      </p:sp>
    </p:spTree>
    <p:extLst>
      <p:ext uri="{BB962C8B-B14F-4D97-AF65-F5344CB8AC3E}">
        <p14:creationId xmlns:p14="http://schemas.microsoft.com/office/powerpoint/2010/main" val="36592362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nl-NL" sz="1200" b="1" dirty="0"/>
              <a:t>DEMO </a:t>
            </a:r>
            <a:r>
              <a:rPr lang="nl-NL" sz="1200" b="0" dirty="0"/>
              <a:t>Show policies in </a:t>
            </a:r>
            <a:r>
              <a:rPr lang="nl-NL" sz="1200" b="0" dirty="0" err="1"/>
              <a:t>the</a:t>
            </a:r>
            <a:r>
              <a:rPr lang="nl-NL" sz="1200" b="0" dirty="0"/>
              <a:t> portal</a:t>
            </a:r>
          </a:p>
          <a:p>
            <a:pPr marL="0" indent="0">
              <a:buNone/>
            </a:pPr>
            <a:endParaRPr lang="nl-NL" sz="1200" dirty="0"/>
          </a:p>
          <a:p>
            <a:pPr marL="0" indent="0">
              <a:buNone/>
            </a:pPr>
            <a:r>
              <a:rPr lang="nl-NL" sz="1200" dirty="0" err="1"/>
              <a:t>Basically</a:t>
            </a:r>
            <a:r>
              <a:rPr lang="nl-NL" sz="1200" dirty="0"/>
              <a:t> XML </a:t>
            </a:r>
            <a:r>
              <a:rPr lang="nl-NL" sz="1200" dirty="0" err="1"/>
              <a:t>messages</a:t>
            </a:r>
            <a:r>
              <a:rPr lang="nl-NL" sz="1200" dirty="0"/>
              <a:t> </a:t>
            </a:r>
            <a:r>
              <a:rPr lang="nl-NL" sz="1200" dirty="0" err="1"/>
              <a:t>with</a:t>
            </a:r>
            <a:r>
              <a:rPr lang="nl-NL" sz="1200" dirty="0"/>
              <a:t> C# </a:t>
            </a:r>
            <a:r>
              <a:rPr lang="nl-NL" sz="1200" dirty="0" err="1"/>
              <a:t>expressions</a:t>
            </a:r>
            <a:r>
              <a:rPr lang="nl-NL" sz="1200" dirty="0"/>
              <a:t> in </a:t>
            </a:r>
            <a:r>
              <a:rPr lang="nl-NL" sz="1200" dirty="0" err="1"/>
              <a:t>them</a:t>
            </a:r>
            <a:r>
              <a:rPr lang="nl-NL" sz="1200" dirty="0"/>
              <a:t>, </a:t>
            </a:r>
            <a:r>
              <a:rPr lang="nl-NL" sz="1200" dirty="0" err="1"/>
              <a:t>many</a:t>
            </a:r>
            <a:r>
              <a:rPr lang="nl-NL" sz="1200" dirty="0"/>
              <a:t> out of </a:t>
            </a:r>
            <a:r>
              <a:rPr lang="nl-NL" sz="1200" dirty="0" err="1"/>
              <a:t>the</a:t>
            </a:r>
            <a:r>
              <a:rPr lang="nl-NL" sz="1200" dirty="0"/>
              <a:t> box policies </a:t>
            </a:r>
            <a:r>
              <a:rPr lang="nl-NL" sz="1200" dirty="0" err="1"/>
              <a:t>provided</a:t>
            </a:r>
            <a:r>
              <a:rPr lang="nl-NL" sz="1200" dirty="0"/>
              <a:t>, </a:t>
            </a:r>
            <a:r>
              <a:rPr lang="nl-NL" sz="1200" dirty="0" err="1"/>
              <a:t>which</a:t>
            </a:r>
            <a:r>
              <a:rPr lang="nl-NL" sz="1200" dirty="0"/>
              <a:t> are </a:t>
            </a:r>
            <a:r>
              <a:rPr lang="nl-NL" sz="1200" dirty="0" err="1"/>
              <a:t>added</a:t>
            </a:r>
            <a:r>
              <a:rPr lang="nl-NL" sz="1200" dirty="0"/>
              <a:t> as XML snippets.</a:t>
            </a:r>
          </a:p>
          <a:p>
            <a:pPr marL="0" indent="0">
              <a:buNone/>
            </a:pPr>
            <a:r>
              <a:rPr lang="nl-NL" sz="1200" dirty="0" err="1"/>
              <a:t>Custom</a:t>
            </a:r>
            <a:r>
              <a:rPr lang="nl-NL" sz="1200" dirty="0"/>
              <a:t> policies </a:t>
            </a:r>
            <a:r>
              <a:rPr lang="nl-NL" sz="1200" dirty="0" err="1"/>
              <a:t>allow</a:t>
            </a:r>
            <a:r>
              <a:rPr lang="nl-NL" sz="1200" dirty="0"/>
              <a:t> </a:t>
            </a:r>
            <a:r>
              <a:rPr lang="nl-NL" sz="1200" dirty="0" err="1"/>
              <a:t>us</a:t>
            </a:r>
            <a:r>
              <a:rPr lang="nl-NL" sz="1200" dirty="0"/>
              <a:t> </a:t>
            </a:r>
            <a:r>
              <a:rPr lang="nl-NL" sz="1200" dirty="0" err="1"/>
              <a:t>to</a:t>
            </a:r>
            <a:r>
              <a:rPr lang="nl-NL" sz="1200" dirty="0"/>
              <a:t> </a:t>
            </a:r>
            <a:r>
              <a:rPr lang="nl-NL" sz="1200" dirty="0" err="1"/>
              <a:t>create</a:t>
            </a:r>
            <a:r>
              <a:rPr lang="nl-NL" sz="1200" dirty="0"/>
              <a:t> </a:t>
            </a:r>
            <a:r>
              <a:rPr lang="nl-NL" sz="1200" dirty="0" err="1"/>
              <a:t>our</a:t>
            </a:r>
            <a:r>
              <a:rPr lang="nl-NL" sz="1200" dirty="0"/>
              <a:t> </a:t>
            </a:r>
            <a:r>
              <a:rPr lang="nl-NL" sz="1200" dirty="0" err="1"/>
              <a:t>own</a:t>
            </a:r>
            <a:r>
              <a:rPr lang="nl-NL" sz="1200" dirty="0"/>
              <a:t> policies </a:t>
            </a:r>
            <a:r>
              <a:rPr lang="nl-NL" sz="1200" dirty="0" err="1"/>
              <a:t>if</a:t>
            </a:r>
            <a:r>
              <a:rPr lang="nl-NL" sz="1200" dirty="0"/>
              <a:t> </a:t>
            </a:r>
            <a:r>
              <a:rPr lang="nl-NL" sz="1200" dirty="0" err="1"/>
              <a:t>those</a:t>
            </a:r>
            <a:r>
              <a:rPr lang="nl-NL" sz="1200" dirty="0"/>
              <a:t> out of </a:t>
            </a:r>
            <a:r>
              <a:rPr lang="nl-NL" sz="1200" dirty="0" err="1"/>
              <a:t>the</a:t>
            </a:r>
            <a:r>
              <a:rPr lang="nl-NL" sz="1200" dirty="0"/>
              <a:t> box </a:t>
            </a:r>
            <a:r>
              <a:rPr lang="nl-NL" sz="1200" dirty="0" err="1"/>
              <a:t>don’t</a:t>
            </a:r>
            <a:r>
              <a:rPr lang="nl-NL" sz="1200" dirty="0"/>
              <a:t> </a:t>
            </a:r>
            <a:r>
              <a:rPr lang="nl-NL" sz="1200" dirty="0" err="1"/>
              <a:t>give</a:t>
            </a:r>
            <a:r>
              <a:rPr lang="nl-NL" sz="1200" dirty="0"/>
              <a:t> </a:t>
            </a:r>
            <a:r>
              <a:rPr lang="nl-NL" sz="1200" dirty="0" err="1"/>
              <a:t>all</a:t>
            </a:r>
            <a:r>
              <a:rPr lang="nl-NL" sz="1200" dirty="0"/>
              <a:t> we </a:t>
            </a:r>
            <a:r>
              <a:rPr lang="nl-NL" sz="1200" dirty="0" err="1"/>
              <a:t>need</a:t>
            </a:r>
            <a:r>
              <a:rPr lang="nl-NL" sz="1200" dirty="0"/>
              <a:t>, </a:t>
            </a:r>
            <a:r>
              <a:rPr lang="nl-NL" sz="1200" dirty="0" err="1"/>
              <a:t>such</a:t>
            </a:r>
            <a:r>
              <a:rPr lang="nl-NL" sz="1200" dirty="0"/>
              <a:t> as routing </a:t>
            </a:r>
            <a:r>
              <a:rPr lang="nl-NL" sz="1200" dirty="0" err="1"/>
              <a:t>when</a:t>
            </a:r>
            <a:r>
              <a:rPr lang="nl-NL" sz="1200" dirty="0"/>
              <a:t> a </a:t>
            </a:r>
            <a:r>
              <a:rPr lang="nl-NL" sz="1200" dirty="0" err="1"/>
              <a:t>message</a:t>
            </a:r>
            <a:r>
              <a:rPr lang="nl-NL" sz="1200" dirty="0"/>
              <a:t> is </a:t>
            </a:r>
            <a:r>
              <a:rPr lang="nl-NL" sz="1200" dirty="0" err="1"/>
              <a:t>too</a:t>
            </a:r>
            <a:r>
              <a:rPr lang="nl-NL" sz="1200" dirty="0"/>
              <a:t> large.</a:t>
            </a:r>
          </a:p>
          <a:p>
            <a:pPr marL="0" indent="0">
              <a:buNone/>
            </a:pPr>
            <a:endParaRPr lang="nl-NL" sz="1200" dirty="0"/>
          </a:p>
          <a:p>
            <a:r>
              <a:rPr lang="nl-NL" dirty="0"/>
              <a:t>Rustig praten</a:t>
            </a:r>
          </a:p>
          <a:p>
            <a:r>
              <a:rPr lang="nl-NL" dirty="0"/>
              <a:t>Intonatie</a:t>
            </a:r>
          </a:p>
          <a:p>
            <a:pPr marL="0" indent="0">
              <a:buNone/>
            </a:pPr>
            <a:endParaRPr lang="nl-NL" sz="1200" dirty="0"/>
          </a:p>
        </p:txBody>
      </p:sp>
      <p:sp>
        <p:nvSpPr>
          <p:cNvPr id="4" name="Slide Number Placeholder 3"/>
          <p:cNvSpPr>
            <a:spLocks noGrp="1"/>
          </p:cNvSpPr>
          <p:nvPr>
            <p:ph type="sldNum" sz="quarter" idx="5"/>
          </p:nvPr>
        </p:nvSpPr>
        <p:spPr/>
        <p:txBody>
          <a:bodyPr/>
          <a:lstStyle/>
          <a:p>
            <a:fld id="{2C9DB0BE-D681-40E5-B730-42AADA87D32E}" type="slidenum">
              <a:rPr lang="nl-NL" smtClean="0"/>
              <a:t>18</a:t>
            </a:fld>
            <a:endParaRPr lang="nl-NL"/>
          </a:p>
        </p:txBody>
      </p:sp>
    </p:spTree>
    <p:extLst>
      <p:ext uri="{BB962C8B-B14F-4D97-AF65-F5344CB8AC3E}">
        <p14:creationId xmlns:p14="http://schemas.microsoft.com/office/powerpoint/2010/main" val="32167236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different steps taken to fork, create or modify an API, and then merge back.</a:t>
            </a:r>
          </a:p>
          <a:p>
            <a:r>
              <a:rPr lang="en-US" dirty="0"/>
              <a:t>Extractor &amp; Creator</a:t>
            </a:r>
          </a:p>
          <a:p>
            <a:endParaRPr lang="en-US" dirty="0"/>
          </a:p>
          <a:p>
            <a:r>
              <a:rPr lang="nl-NL" dirty="0"/>
              <a:t>Rustig praten</a:t>
            </a:r>
          </a:p>
          <a:p>
            <a:r>
              <a:rPr lang="nl-NL" dirty="0"/>
              <a:t>Intonatie</a:t>
            </a:r>
          </a:p>
          <a:p>
            <a:endParaRPr lang="en-US" dirty="0"/>
          </a:p>
        </p:txBody>
      </p:sp>
      <p:sp>
        <p:nvSpPr>
          <p:cNvPr id="4" name="Slide Number Placeholder 3"/>
          <p:cNvSpPr>
            <a:spLocks noGrp="1"/>
          </p:cNvSpPr>
          <p:nvPr>
            <p:ph type="sldNum" sz="quarter" idx="5"/>
          </p:nvPr>
        </p:nvSpPr>
        <p:spPr/>
        <p:txBody>
          <a:bodyPr/>
          <a:lstStyle/>
          <a:p>
            <a:fld id="{E020B838-E888-425C-B28C-33679B0DDA1A}" type="slidenum">
              <a:rPr lang="en-US" smtClean="0"/>
              <a:t>19</a:t>
            </a:fld>
            <a:endParaRPr lang="en-US"/>
          </a:p>
        </p:txBody>
      </p:sp>
    </p:spTree>
    <p:extLst>
      <p:ext uri="{BB962C8B-B14F-4D97-AF65-F5344CB8AC3E}">
        <p14:creationId xmlns:p14="http://schemas.microsoft.com/office/powerpoint/2010/main" val="1134079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nl-NL" dirty="0"/>
              <a:t>Rustig praten</a:t>
            </a:r>
          </a:p>
          <a:p>
            <a:r>
              <a:rPr lang="nl-NL" dirty="0"/>
              <a:t>Intonatie</a:t>
            </a:r>
          </a:p>
          <a:p>
            <a:endParaRPr lang="nl-NL"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273C79-4994-47A5-A6AE-527D06C8FC24}" type="slidenum">
              <a:rPr kumimoji="0" lang="nl-NL"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nl-NL"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97389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gradFill>
                  <a:gsLst>
                    <a:gs pos="1250">
                      <a:schemeClr val="tx1"/>
                    </a:gs>
                    <a:gs pos="99000">
                      <a:schemeClr val="tx1"/>
                    </a:gs>
                  </a:gsLst>
                  <a:lin ang="5400000" scaled="0"/>
                </a:gradFill>
              </a:rPr>
              <a:t>DEMO</a:t>
            </a:r>
            <a:r>
              <a:rPr lang="en-US" sz="1200" dirty="0">
                <a:gradFill>
                  <a:gsLst>
                    <a:gs pos="1250">
                      <a:schemeClr val="tx1"/>
                    </a:gs>
                    <a:gs pos="99000">
                      <a:schemeClr val="tx1"/>
                    </a:gs>
                  </a:gsLst>
                  <a:lin ang="5400000" scaled="0"/>
                </a:gradFill>
              </a:rPr>
              <a:t> on all of these, using visual studio, including showing how </a:t>
            </a:r>
            <a:r>
              <a:rPr lang="en-US" sz="1200" dirty="0" err="1">
                <a:gradFill>
                  <a:gsLst>
                    <a:gs pos="1250">
                      <a:schemeClr val="tx1"/>
                    </a:gs>
                    <a:gs pos="99000">
                      <a:schemeClr val="tx1"/>
                    </a:gs>
                  </a:gsLst>
                  <a:lin ang="5400000" scaled="0"/>
                </a:gradFill>
              </a:rPr>
              <a:t>intellisense</a:t>
            </a:r>
            <a:r>
              <a:rPr lang="en-US" sz="1200" dirty="0">
                <a:gradFill>
                  <a:gsLst>
                    <a:gs pos="1250">
                      <a:schemeClr val="tx1"/>
                    </a:gs>
                    <a:gs pos="99000">
                      <a:schemeClr val="tx1"/>
                    </a:gs>
                  </a:gsLst>
                  <a:lin ang="5400000" scaled="0"/>
                </a:gradFill>
              </a:rPr>
              <a:t> works.</a:t>
            </a:r>
          </a:p>
          <a:p>
            <a:endParaRPr lang="en-US" sz="1200" dirty="0">
              <a:gradFill>
                <a:gsLst>
                  <a:gs pos="1250">
                    <a:schemeClr val="tx1"/>
                  </a:gs>
                  <a:gs pos="99000">
                    <a:schemeClr val="tx1"/>
                  </a:gs>
                </a:gsLst>
                <a:lin ang="5400000" scaled="0"/>
              </a:gradFill>
            </a:endParaRPr>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20</a:t>
            </a:fld>
            <a:endParaRPr lang="nl-NL"/>
          </a:p>
        </p:txBody>
      </p:sp>
    </p:spTree>
    <p:extLst>
      <p:ext uri="{BB962C8B-B14F-4D97-AF65-F5344CB8AC3E}">
        <p14:creationId xmlns:p14="http://schemas.microsoft.com/office/powerpoint/2010/main" val="24070471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praten</a:t>
            </a:r>
          </a:p>
          <a:p>
            <a:r>
              <a:rPr lang="nl-NL" dirty="0"/>
              <a:t>Intonatie</a:t>
            </a:r>
          </a:p>
          <a:p>
            <a:endParaRPr lang="en-US" dirty="0"/>
          </a:p>
          <a:p>
            <a:r>
              <a:rPr lang="en-US" dirty="0"/>
              <a:t>40</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21</a:t>
            </a:fld>
            <a:endParaRPr lang="nl-NL"/>
          </a:p>
        </p:txBody>
      </p:sp>
    </p:spTree>
    <p:extLst>
      <p:ext uri="{BB962C8B-B14F-4D97-AF65-F5344CB8AC3E}">
        <p14:creationId xmlns:p14="http://schemas.microsoft.com/office/powerpoint/2010/main" val="12860531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8/17/2020 7:39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34E795D7-A15F-4D3A-84FB-D065CED5CEFB}"/>
              </a:ext>
            </a:extLst>
          </p:cNvPr>
          <p:cNvSpPr>
            <a:spLocks noGrp="1"/>
          </p:cNvSpPr>
          <p:nvPr>
            <p:ph type="body" idx="1"/>
          </p:nvPr>
        </p:nvSpPr>
        <p:spPr/>
        <p:txBody>
          <a:bodyPr/>
          <a:lstStyle/>
          <a:p>
            <a:r>
              <a:rPr lang="nl-NL" dirty="0"/>
              <a:t>Rustig praten</a:t>
            </a:r>
          </a:p>
          <a:p>
            <a:r>
              <a:rPr lang="nl-NL" dirty="0"/>
              <a:t>Intonatie</a:t>
            </a:r>
          </a:p>
          <a:p>
            <a:endParaRPr lang="en-US" dirty="0"/>
          </a:p>
        </p:txBody>
      </p:sp>
    </p:spTree>
    <p:extLst>
      <p:ext uri="{BB962C8B-B14F-4D97-AF65-F5344CB8AC3E}">
        <p14:creationId xmlns:p14="http://schemas.microsoft.com/office/powerpoint/2010/main" val="24482867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Rustig praten</a:t>
            </a:r>
          </a:p>
          <a:p>
            <a:r>
              <a:rPr lang="nl-NL" dirty="0"/>
              <a:t>Intonatie</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8/17/2020 7:39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3708336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Customer story, came to use for cloud migration and </a:t>
            </a:r>
            <a:r>
              <a:rPr lang="en-US" dirty="0" err="1"/>
              <a:t>api</a:t>
            </a:r>
            <a:r>
              <a:rPr lang="en-US" dirty="0"/>
              <a:t> strategy, complete application landscape will be changed.</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3</a:t>
            </a:fld>
            <a:endParaRPr lang="nl-NL"/>
          </a:p>
        </p:txBody>
      </p:sp>
    </p:spTree>
    <p:extLst>
      <p:ext uri="{BB962C8B-B14F-4D97-AF65-F5344CB8AC3E}">
        <p14:creationId xmlns:p14="http://schemas.microsoft.com/office/powerpoint/2010/main" val="209444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Exposing processes and data through APIs to the outside world, instead of having everything safely in their own network.</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4</a:t>
            </a:fld>
            <a:endParaRPr lang="nl-NL"/>
          </a:p>
        </p:txBody>
      </p:sp>
    </p:spTree>
    <p:extLst>
      <p:ext uri="{BB962C8B-B14F-4D97-AF65-F5344CB8AC3E}">
        <p14:creationId xmlns:p14="http://schemas.microsoft.com/office/powerpoint/2010/main" val="3505695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challenge, and how API Management solves each of these.</a:t>
            </a:r>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5</a:t>
            </a:fld>
            <a:endParaRPr lang="nl-NL"/>
          </a:p>
        </p:txBody>
      </p:sp>
    </p:spTree>
    <p:extLst>
      <p:ext uri="{BB962C8B-B14F-4D97-AF65-F5344CB8AC3E}">
        <p14:creationId xmlns:p14="http://schemas.microsoft.com/office/powerpoint/2010/main" val="4172852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DEMO </a:t>
            </a:r>
            <a:r>
              <a:rPr lang="en-US" dirty="0"/>
              <a:t>on how to create users, groups, products and subscriptions (for users and services).</a:t>
            </a:r>
          </a:p>
          <a:p>
            <a:endParaRPr lang="en-US" dirty="0"/>
          </a:p>
          <a:p>
            <a:r>
              <a:rPr lang="en-US" dirty="0"/>
              <a:t>Explain how we have come from 2 tiers, expensive and very expensive, to 5 tiers these days, and when to use which, and why de Goudse selected Premium.</a:t>
            </a:r>
          </a:p>
          <a:p>
            <a:r>
              <a:rPr lang="en-US" dirty="0"/>
              <a:t>Settings (like retry intervals) can be stored in Named values, but not secrets (like passwords), these we store in Key Vault, talk about how you explained this to a developer.</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6</a:t>
            </a:fld>
            <a:endParaRPr lang="nl-NL"/>
          </a:p>
        </p:txBody>
      </p:sp>
    </p:spTree>
    <p:extLst>
      <p:ext uri="{BB962C8B-B14F-4D97-AF65-F5344CB8AC3E}">
        <p14:creationId xmlns:p14="http://schemas.microsoft.com/office/powerpoint/2010/main" val="3838670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VNET </a:t>
            </a:r>
            <a:r>
              <a:rPr lang="nl-NL" dirty="0" err="1"/>
              <a:t>allows</a:t>
            </a:r>
            <a:r>
              <a:rPr lang="nl-NL" dirty="0"/>
              <a:t> </a:t>
            </a:r>
            <a:r>
              <a:rPr lang="nl-NL" dirty="0" err="1"/>
              <a:t>us</a:t>
            </a:r>
            <a:r>
              <a:rPr lang="nl-NL" dirty="0"/>
              <a:t> </a:t>
            </a:r>
            <a:r>
              <a:rPr lang="nl-NL" dirty="0" err="1"/>
              <a:t>to</a:t>
            </a:r>
            <a:r>
              <a:rPr lang="nl-NL" dirty="0"/>
              <a:t> make API Management part of </a:t>
            </a:r>
            <a:r>
              <a:rPr lang="nl-NL" dirty="0" err="1"/>
              <a:t>our</a:t>
            </a:r>
            <a:r>
              <a:rPr lang="nl-NL" dirty="0"/>
              <a:t> </a:t>
            </a:r>
            <a:r>
              <a:rPr lang="nl-NL" dirty="0" err="1"/>
              <a:t>internal</a:t>
            </a:r>
            <a:r>
              <a:rPr lang="nl-NL" dirty="0"/>
              <a:t> </a:t>
            </a:r>
            <a:r>
              <a:rPr lang="nl-NL" dirty="0" err="1"/>
              <a:t>network</a:t>
            </a:r>
            <a:r>
              <a:rPr lang="nl-NL" dirty="0"/>
              <a:t>.</a:t>
            </a:r>
          </a:p>
          <a:p>
            <a:r>
              <a:rPr lang="nl-NL" dirty="0" err="1"/>
              <a:t>If</a:t>
            </a:r>
            <a:r>
              <a:rPr lang="nl-NL" dirty="0"/>
              <a:t> Premium is </a:t>
            </a:r>
            <a:r>
              <a:rPr lang="nl-NL" dirty="0" err="1"/>
              <a:t>too</a:t>
            </a:r>
            <a:r>
              <a:rPr lang="nl-NL" dirty="0"/>
              <a:t> </a:t>
            </a:r>
            <a:r>
              <a:rPr lang="nl-NL" dirty="0" err="1"/>
              <a:t>expensive</a:t>
            </a:r>
            <a:r>
              <a:rPr lang="nl-NL" dirty="0"/>
              <a:t>, we </a:t>
            </a:r>
            <a:r>
              <a:rPr lang="nl-NL" dirty="0" err="1"/>
              <a:t>can</a:t>
            </a:r>
            <a:r>
              <a:rPr lang="nl-NL" dirty="0"/>
              <a:t> </a:t>
            </a:r>
            <a:r>
              <a:rPr lang="nl-NL" dirty="0" err="1"/>
              <a:t>use</a:t>
            </a:r>
            <a:r>
              <a:rPr lang="nl-NL" dirty="0"/>
              <a:t> IP </a:t>
            </a:r>
            <a:r>
              <a:rPr lang="nl-NL" dirty="0" err="1"/>
              <a:t>whitelisting</a:t>
            </a:r>
            <a:r>
              <a:rPr lang="nl-NL" dirty="0"/>
              <a:t> </a:t>
            </a:r>
            <a:r>
              <a:rPr lang="nl-NL" dirty="0" err="1"/>
              <a:t>instead</a:t>
            </a:r>
            <a:r>
              <a:rPr lang="nl-NL" dirty="0"/>
              <a:t>.</a:t>
            </a:r>
          </a:p>
          <a:p>
            <a:r>
              <a:rPr lang="nl-NL" dirty="0" err="1"/>
              <a:t>Now</a:t>
            </a:r>
            <a:r>
              <a:rPr lang="nl-NL" dirty="0"/>
              <a:t> </a:t>
            </a:r>
            <a:r>
              <a:rPr lang="nl-NL" dirty="0" err="1"/>
              <a:t>also</a:t>
            </a:r>
            <a:r>
              <a:rPr lang="nl-NL" dirty="0"/>
              <a:t> </a:t>
            </a:r>
            <a:r>
              <a:rPr lang="nl-NL" dirty="0" err="1"/>
              <a:t>the</a:t>
            </a:r>
            <a:r>
              <a:rPr lang="nl-NL" dirty="0"/>
              <a:t> option </a:t>
            </a:r>
            <a:r>
              <a:rPr lang="nl-NL" dirty="0" err="1"/>
              <a:t>to</a:t>
            </a:r>
            <a:r>
              <a:rPr lang="nl-NL" dirty="0"/>
              <a:t> </a:t>
            </a:r>
            <a:r>
              <a:rPr lang="nl-NL" dirty="0" err="1"/>
              <a:t>use</a:t>
            </a:r>
            <a:r>
              <a:rPr lang="nl-NL" dirty="0"/>
              <a:t> </a:t>
            </a:r>
            <a:r>
              <a:rPr lang="nl-NL" dirty="0" err="1"/>
              <a:t>the</a:t>
            </a:r>
            <a:r>
              <a:rPr lang="nl-NL" dirty="0"/>
              <a:t> </a:t>
            </a:r>
            <a:r>
              <a:rPr lang="nl-NL" dirty="0" err="1"/>
              <a:t>federated</a:t>
            </a:r>
            <a:r>
              <a:rPr lang="nl-NL" dirty="0"/>
              <a:t> gateway, </a:t>
            </a:r>
            <a:r>
              <a:rPr lang="nl-NL" dirty="0" err="1"/>
              <a:t>announced</a:t>
            </a:r>
            <a:r>
              <a:rPr lang="nl-NL" dirty="0"/>
              <a:t> at </a:t>
            </a:r>
            <a:r>
              <a:rPr lang="nl-NL" dirty="0" err="1"/>
              <a:t>Ignite</a:t>
            </a:r>
            <a:r>
              <a:rPr lang="nl-NL" dirty="0"/>
              <a:t>, </a:t>
            </a:r>
            <a:r>
              <a:rPr lang="nl-NL" dirty="0" err="1"/>
              <a:t>uses</a:t>
            </a:r>
            <a:r>
              <a:rPr lang="nl-NL" dirty="0"/>
              <a:t> Azure </a:t>
            </a:r>
            <a:r>
              <a:rPr lang="nl-NL" dirty="0" err="1"/>
              <a:t>Arc</a:t>
            </a:r>
            <a:r>
              <a:rPr lang="nl-NL" dirty="0"/>
              <a:t>, </a:t>
            </a:r>
            <a:r>
              <a:rPr lang="nl-NL" dirty="0" err="1"/>
              <a:t>provides</a:t>
            </a:r>
            <a:r>
              <a:rPr lang="nl-NL" dirty="0"/>
              <a:t> a </a:t>
            </a:r>
            <a:r>
              <a:rPr lang="nl-NL" dirty="0" err="1"/>
              <a:t>docker</a:t>
            </a:r>
            <a:r>
              <a:rPr lang="nl-NL" dirty="0"/>
              <a:t> container </a:t>
            </a:r>
            <a:r>
              <a:rPr lang="nl-NL" dirty="0" err="1"/>
              <a:t>which</a:t>
            </a:r>
            <a:r>
              <a:rPr lang="nl-NL" dirty="0"/>
              <a:t> </a:t>
            </a:r>
            <a:r>
              <a:rPr lang="nl-NL" dirty="0" err="1"/>
              <a:t>can</a:t>
            </a:r>
            <a:r>
              <a:rPr lang="nl-NL" dirty="0"/>
              <a:t> run </a:t>
            </a:r>
            <a:r>
              <a:rPr lang="nl-NL" dirty="0" err="1"/>
              <a:t>anywhere</a:t>
            </a:r>
            <a:r>
              <a:rPr lang="nl-NL" dirty="0"/>
              <a:t> </a:t>
            </a:r>
            <a:r>
              <a:rPr lang="nl-NL" dirty="0" err="1"/>
              <a:t>Kubernetes</a:t>
            </a:r>
            <a:r>
              <a:rPr lang="nl-NL" dirty="0"/>
              <a:t> </a:t>
            </a:r>
            <a:r>
              <a:rPr lang="nl-NL" dirty="0" err="1"/>
              <a:t>can</a:t>
            </a:r>
            <a:r>
              <a:rPr lang="nl-NL" dirty="0"/>
              <a:t> run, </a:t>
            </a:r>
            <a:r>
              <a:rPr lang="nl-NL" dirty="0" err="1"/>
              <a:t>including</a:t>
            </a:r>
            <a:r>
              <a:rPr lang="nl-NL" dirty="0"/>
              <a:t> on </a:t>
            </a:r>
            <a:r>
              <a:rPr lang="nl-NL" dirty="0" err="1"/>
              <a:t>your</a:t>
            </a:r>
            <a:r>
              <a:rPr lang="nl-NL" dirty="0"/>
              <a:t> toaster.</a:t>
            </a:r>
          </a:p>
          <a:p>
            <a:endParaRPr lang="nl-NL" dirty="0"/>
          </a:p>
          <a:p>
            <a:r>
              <a:rPr lang="nl-NL" dirty="0"/>
              <a:t>Rustig praten</a:t>
            </a:r>
          </a:p>
          <a:p>
            <a:r>
              <a:rPr lang="nl-NL" dirty="0"/>
              <a:t>Intonatie</a:t>
            </a:r>
          </a:p>
          <a:p>
            <a:endParaRPr lang="nl-NL" dirty="0"/>
          </a:p>
        </p:txBody>
      </p:sp>
      <p:sp>
        <p:nvSpPr>
          <p:cNvPr id="4" name="Slide Number Placeholder 3"/>
          <p:cNvSpPr>
            <a:spLocks noGrp="1"/>
          </p:cNvSpPr>
          <p:nvPr>
            <p:ph type="sldNum" sz="quarter" idx="10"/>
          </p:nvPr>
        </p:nvSpPr>
        <p:spPr/>
        <p:txBody>
          <a:bodyPr/>
          <a:lstStyle/>
          <a:p>
            <a:fld id="{2C9DB0BE-D681-40E5-B730-42AADA87D32E}" type="slidenum">
              <a:rPr lang="nl-NL" smtClean="0"/>
              <a:t>7</a:t>
            </a:fld>
            <a:endParaRPr lang="nl-NL"/>
          </a:p>
        </p:txBody>
      </p:sp>
    </p:spTree>
    <p:extLst>
      <p:ext uri="{BB962C8B-B14F-4D97-AF65-F5344CB8AC3E}">
        <p14:creationId xmlns:p14="http://schemas.microsoft.com/office/powerpoint/2010/main" val="89689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25</a:t>
            </a:r>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8</a:t>
            </a:fld>
            <a:endParaRPr lang="nl-NL"/>
          </a:p>
        </p:txBody>
      </p:sp>
    </p:spTree>
    <p:extLst>
      <p:ext uri="{BB962C8B-B14F-4D97-AF65-F5344CB8AC3E}">
        <p14:creationId xmlns:p14="http://schemas.microsoft.com/office/powerpoint/2010/main" val="40731341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Old portal was not nice looking.</a:t>
            </a:r>
          </a:p>
          <a:p>
            <a:r>
              <a:rPr lang="en-US" dirty="0"/>
              <a:t>Hard to customize</a:t>
            </a:r>
          </a:p>
          <a:p>
            <a:endParaRPr lang="en-US" dirty="0"/>
          </a:p>
          <a:p>
            <a:r>
              <a:rPr lang="nl-NL" dirty="0"/>
              <a:t>Rustig praten</a:t>
            </a:r>
          </a:p>
          <a:p>
            <a:r>
              <a:rPr lang="nl-NL" dirty="0"/>
              <a:t>Intonatie</a:t>
            </a:r>
          </a:p>
          <a:p>
            <a:endParaRPr lang="en-NL" dirty="0"/>
          </a:p>
        </p:txBody>
      </p:sp>
      <p:sp>
        <p:nvSpPr>
          <p:cNvPr id="4" name="Slide Number Placeholder 3"/>
          <p:cNvSpPr>
            <a:spLocks noGrp="1"/>
          </p:cNvSpPr>
          <p:nvPr>
            <p:ph type="sldNum" sz="quarter" idx="5"/>
          </p:nvPr>
        </p:nvSpPr>
        <p:spPr/>
        <p:txBody>
          <a:bodyPr/>
          <a:lstStyle/>
          <a:p>
            <a:fld id="{2C9DB0BE-D681-40E5-B730-42AADA87D32E}" type="slidenum">
              <a:rPr lang="nl-NL" smtClean="0"/>
              <a:t>9</a:t>
            </a:fld>
            <a:endParaRPr lang="nl-NL"/>
          </a:p>
        </p:txBody>
      </p:sp>
    </p:spTree>
    <p:extLst>
      <p:ext uri="{BB962C8B-B14F-4D97-AF65-F5344CB8AC3E}">
        <p14:creationId xmlns:p14="http://schemas.microsoft.com/office/powerpoint/2010/main" val="28276755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sp>
        <p:nvSpPr>
          <p:cNvPr id="2" name="Rectangle 1"/>
          <p:cNvSpPr/>
          <p:nvPr/>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854"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p:nvPicPr>
        <p:blipFill>
          <a:blip r:embed="rId2"/>
          <a:stretch>
            <a:fillRect/>
          </a:stretch>
        </p:blipFill>
        <p:spPr>
          <a:xfrm>
            <a:off x="453192" y="6087890"/>
            <a:ext cx="1427788" cy="304828"/>
          </a:xfrm>
          <a:prstGeom prst="rect">
            <a:avLst/>
          </a:prstGeom>
        </p:spPr>
      </p:pic>
      <p:pic>
        <p:nvPicPr>
          <p:cNvPr id="6" name="Picture 5"/>
          <p:cNvPicPr>
            <a:picLocks noChangeAspect="1"/>
          </p:cNvPicPr>
          <p:nvPr/>
        </p:nvPicPr>
        <p:blipFill rotWithShape="1">
          <a:blip r:embed="rId3"/>
          <a:srcRect r="40044"/>
          <a:stretch/>
        </p:blipFill>
        <p:spPr>
          <a:xfrm>
            <a:off x="-241654" y="1927277"/>
            <a:ext cx="4643101" cy="2106897"/>
          </a:xfrm>
          <a:prstGeom prst="rect">
            <a:avLst/>
          </a:prstGeom>
        </p:spPr>
      </p:pic>
    </p:spTree>
    <p:extLst>
      <p:ext uri="{BB962C8B-B14F-4D97-AF65-F5344CB8AC3E}">
        <p14:creationId xmlns:p14="http://schemas.microsoft.com/office/powerpoint/2010/main" val="34307540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8067822" cy="1158793"/>
          </a:xfrm>
          <a:noFill/>
        </p:spPr>
        <p:txBody>
          <a:bodyPr wrap="square" tIns="91440" bIns="91440" anchor="t" anchorCtr="0">
            <a:spAutoFit/>
          </a:bodyPr>
          <a:lstStyle>
            <a:lvl1pPr>
              <a:defRPr sz="7056" spc="-98" baseline="0">
                <a:solidFill>
                  <a:schemeClr val="bg1"/>
                </a:solidFill>
              </a:defRPr>
            </a:lvl1pPr>
          </a:lstStyle>
          <a:p>
            <a:r>
              <a:rPr lang="en-US"/>
              <a:t>Video title</a:t>
            </a:r>
          </a:p>
        </p:txBody>
      </p:sp>
    </p:spTree>
    <p:extLst>
      <p:ext uri="{BB962C8B-B14F-4D97-AF65-F5344CB8AC3E}">
        <p14:creationId xmlns:p14="http://schemas.microsoft.com/office/powerpoint/2010/main" val="12149901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solidFill>
                  <a:schemeClr val="bg1"/>
                </a:solidFill>
              </a:defRPr>
            </a:lvl1pPr>
          </a:lstStyle>
          <a:p>
            <a:r>
              <a:rPr lang="en-US"/>
              <a:t>Section title</a:t>
            </a:r>
          </a:p>
        </p:txBody>
      </p:sp>
    </p:spTree>
    <p:extLst>
      <p:ext uri="{BB962C8B-B14F-4D97-AF65-F5344CB8AC3E}">
        <p14:creationId xmlns:p14="http://schemas.microsoft.com/office/powerpoint/2010/main" val="23156827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solidFill>
                  <a:schemeClr val="tx1"/>
                </a:solidFill>
              </a:defRPr>
            </a:lvl1pPr>
          </a:lstStyle>
          <a:p>
            <a:r>
              <a:rPr lang="en-US" dirty="0"/>
              <a:t>Section title</a:t>
            </a:r>
          </a:p>
        </p:txBody>
      </p:sp>
    </p:spTree>
    <p:extLst>
      <p:ext uri="{BB962C8B-B14F-4D97-AF65-F5344CB8AC3E}">
        <p14:creationId xmlns:p14="http://schemas.microsoft.com/office/powerpoint/2010/main" val="12277145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solidFill>
                  <a:schemeClr val="bg1"/>
                </a:soli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solidFill>
                  <a:schemeClr val="bg1"/>
                </a:solidFill>
                <a:latin typeface="+mn-lt"/>
              </a:defRPr>
            </a:lvl1pPr>
          </a:lstStyle>
          <a:p>
            <a:r>
              <a:rPr lang="en-US"/>
              <a:t>Click icon to add picture</a:t>
            </a:r>
          </a:p>
        </p:txBody>
      </p:sp>
    </p:spTree>
    <p:extLst>
      <p:ext uri="{BB962C8B-B14F-4D97-AF65-F5344CB8AC3E}">
        <p14:creationId xmlns:p14="http://schemas.microsoft.com/office/powerpoint/2010/main" val="9128716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95855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Blank Accent Color 2">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05488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bg1"/>
                </a:solidFill>
              </a:defRPr>
            </a:lvl1pPr>
          </a:lstStyle>
          <a:p>
            <a:r>
              <a:rPr lang="en-US"/>
              <a:t>Slide for developer code</a:t>
            </a:r>
          </a:p>
        </p:txBody>
      </p:sp>
      <p:sp>
        <p:nvSpPr>
          <p:cNvPr id="3" name="Rectangle 2"/>
          <p:cNvSpPr/>
          <p:nvPr/>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a:solidFill>
                <a:schemeClr val="bg1"/>
              </a:soli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solidFill>
                  <a:schemeClr val="bg1"/>
                </a:solidFill>
                <a:latin typeface="Consolas" panose="020B0609020204030204" pitchFamily="49" charset="0"/>
                <a:cs typeface="Consolas" panose="020B0609020204030204" pitchFamily="49" charset="0"/>
              </a:defRPr>
            </a:lvl1pPr>
            <a:lvl2pPr marL="339661" indent="0">
              <a:buNone/>
              <a:defRPr>
                <a:solidFill>
                  <a:schemeClr val="bg1"/>
                </a:solidFill>
                <a:latin typeface="Consolas" panose="020B0609020204030204" pitchFamily="49" charset="0"/>
                <a:cs typeface="Consolas" panose="020B0609020204030204" pitchFamily="49" charset="0"/>
              </a:defRPr>
            </a:lvl2pPr>
            <a:lvl3pPr marL="572979" indent="0">
              <a:buNone/>
              <a:defRPr>
                <a:solidFill>
                  <a:schemeClr val="bg1"/>
                </a:solidFill>
                <a:latin typeface="Consolas" panose="020B0609020204030204" pitchFamily="49" charset="0"/>
                <a:cs typeface="Consolas" panose="020B0609020204030204" pitchFamily="49" charset="0"/>
              </a:defRPr>
            </a:lvl3pPr>
            <a:lvl4pPr marL="798362" indent="0">
              <a:buNone/>
              <a:defRPr>
                <a:solidFill>
                  <a:schemeClr val="bg1"/>
                </a:solidFill>
                <a:latin typeface="Consolas" panose="020B0609020204030204" pitchFamily="49" charset="0"/>
                <a:cs typeface="Consolas" panose="020B0609020204030204" pitchFamily="49" charset="0"/>
              </a:defRPr>
            </a:lvl4pPr>
            <a:lvl5pPr marL="1030094" indent="0">
              <a:buNone/>
              <a:defRPr>
                <a:solidFill>
                  <a:schemeClr val="bg1"/>
                </a:soli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555796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losing logo slide_color">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p:nvPicPr>
        <p:blipFill>
          <a:blip r:embed="rId2"/>
          <a:stretch>
            <a:fillRect/>
          </a:stretch>
        </p:blipFill>
        <p:spPr bwMode="invGray">
          <a:xfrm>
            <a:off x="454892" y="470067"/>
            <a:ext cx="1408078" cy="300619"/>
          </a:xfrm>
          <a:prstGeom prst="rect">
            <a:avLst/>
          </a:prstGeom>
        </p:spPr>
      </p:pic>
    </p:spTree>
    <p:extLst>
      <p:ext uri="{BB962C8B-B14F-4D97-AF65-F5344CB8AC3E}">
        <p14:creationId xmlns:p14="http://schemas.microsoft.com/office/powerpoint/2010/main" val="6401775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solidFill>
                  <a:schemeClr val="bg1"/>
                </a:soli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solidFill>
                  <a:schemeClr val="bg1"/>
                </a:soli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solidFill>
                  <a:schemeClr val="bg1"/>
                </a:soli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solidFill>
                  <a:schemeClr val="bg1"/>
                </a:soli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solidFill>
                  <a:schemeClr val="bg1"/>
                </a:soli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solidFill>
                  <a:schemeClr val="bg1"/>
                </a:soli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7918435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cSld name="Leeg">
    <p:spTree>
      <p:nvGrpSpPr>
        <p:cNvPr id="1" name=""/>
        <p:cNvGrpSpPr/>
        <p:nvPr/>
      </p:nvGrpSpPr>
      <p:grpSpPr>
        <a:xfrm>
          <a:off x="0" y="0"/>
          <a:ext cx="0" cy="0"/>
          <a:chOff x="0" y="0"/>
          <a:chExt cx="0" cy="0"/>
        </a:xfrm>
      </p:grpSpPr>
      <p:sp>
        <p:nvSpPr>
          <p:cNvPr id="4" name="Tijdelijke aanduiding voor dianummer 3"/>
          <p:cNvSpPr>
            <a:spLocks noGrp="1"/>
          </p:cNvSpPr>
          <p:nvPr>
            <p:ph type="sldNum" sz="quarter" idx="12"/>
          </p:nvPr>
        </p:nvSpPr>
        <p:spPr/>
        <p:txBody>
          <a:bodyPr/>
          <a:lstStyle/>
          <a:p>
            <a:fld id="{E9A05531-9278-45EE-A242-765AE1251042}" type="slidenum">
              <a:rPr lang="nl-NL" smtClean="0"/>
              <a:t>‹#›</a:t>
            </a:fld>
            <a:endParaRPr lang="nl-NL"/>
          </a:p>
        </p:txBody>
      </p:sp>
    </p:spTree>
    <p:extLst>
      <p:ext uri="{BB962C8B-B14F-4D97-AF65-F5344CB8AC3E}">
        <p14:creationId xmlns:p14="http://schemas.microsoft.com/office/powerpoint/2010/main" val="3753491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6" name="Picture 15"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bwMode="white">
          <a:xfrm>
            <a:off x="269302" y="3441247"/>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
        <p:nvSpPr>
          <p:cNvPr id="6" name="Rectangle 5"/>
          <p:cNvSpPr/>
          <p:nvPr/>
        </p:nvSpPr>
        <p:spPr bwMode="gray">
          <a:xfrm>
            <a:off x="0" y="5782138"/>
            <a:ext cx="12191377" cy="107586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854"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p:nvPicPr>
        <p:blipFill>
          <a:blip r:embed="rId3"/>
          <a:stretch>
            <a:fillRect/>
          </a:stretch>
        </p:blipFill>
        <p:spPr>
          <a:xfrm>
            <a:off x="363550" y="6171287"/>
            <a:ext cx="1427788" cy="304828"/>
          </a:xfrm>
          <a:prstGeom prst="rect">
            <a:avLst/>
          </a:prstGeom>
        </p:spPr>
      </p:pic>
    </p:spTree>
    <p:extLst>
      <p:ext uri="{BB962C8B-B14F-4D97-AF65-F5344CB8AC3E}">
        <p14:creationId xmlns:p14="http://schemas.microsoft.com/office/powerpoint/2010/main" val="31349834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992271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55136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cSld name="2_Title Slide">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99403"/>
            <a:ext cx="9144000" cy="2387600"/>
          </a:xfrm>
        </p:spPr>
        <p:txBody>
          <a:bodyPr anchor="b"/>
          <a:lstStyle>
            <a:lvl1pPr algn="ctr">
              <a:defRPr sz="5996">
                <a:solidFill>
                  <a:schemeClr val="bg1"/>
                </a:solidFill>
                <a:latin typeface="Segoe UI Black" panose="020B0A02040204020203" pitchFamily="34" charset="0"/>
                <a:ea typeface="Segoe UI Black" panose="020B0A02040204020203" pitchFamily="34" charset="0"/>
                <a:cs typeface="Segoe UI Black" panose="020B0A02040204020203" pitchFamily="34" charset="0"/>
              </a:defRPr>
            </a:lvl1pPr>
          </a:lstStyle>
          <a:p>
            <a:r>
              <a:rPr lang="en-US"/>
              <a:t>Click to edit Master title style</a:t>
            </a:r>
            <a:endParaRPr lang="en-NZ"/>
          </a:p>
        </p:txBody>
      </p:sp>
      <p:sp>
        <p:nvSpPr>
          <p:cNvPr id="3" name="Subtitle 2"/>
          <p:cNvSpPr>
            <a:spLocks noGrp="1"/>
          </p:cNvSpPr>
          <p:nvPr>
            <p:ph type="subTitle" idx="1"/>
          </p:nvPr>
        </p:nvSpPr>
        <p:spPr>
          <a:xfrm>
            <a:off x="1524000" y="2779079"/>
            <a:ext cx="9144000" cy="517065"/>
          </a:xfrm>
        </p:spPr>
        <p:txBody>
          <a:bodyPr/>
          <a:lstStyle>
            <a:lvl1pPr marL="0" indent="0" algn="ctr">
              <a:buNone/>
              <a:defRPr sz="2400">
                <a:solidFill>
                  <a:schemeClr val="bg1"/>
                </a:solidFill>
              </a:defRPr>
            </a:lvl1pPr>
            <a:lvl2pPr marL="457025" indent="0" algn="ctr">
              <a:buNone/>
              <a:defRPr sz="2000"/>
            </a:lvl2pPr>
            <a:lvl3pPr marL="914049" indent="0" algn="ctr">
              <a:buNone/>
              <a:defRPr sz="1800"/>
            </a:lvl3pPr>
            <a:lvl4pPr marL="1371074" indent="0" algn="ctr">
              <a:buNone/>
              <a:defRPr sz="1600"/>
            </a:lvl4pPr>
            <a:lvl5pPr marL="1828098" indent="0" algn="ctr">
              <a:buNone/>
              <a:defRPr sz="1600"/>
            </a:lvl5pPr>
            <a:lvl6pPr marL="2285122" indent="0" algn="ctr">
              <a:buNone/>
              <a:defRPr sz="1600"/>
            </a:lvl6pPr>
            <a:lvl7pPr marL="2742147" indent="0" algn="ctr">
              <a:buNone/>
              <a:defRPr sz="1600"/>
            </a:lvl7pPr>
            <a:lvl8pPr marL="3199171" indent="0" algn="ctr">
              <a:buNone/>
              <a:defRPr sz="1600"/>
            </a:lvl8pPr>
            <a:lvl9pPr marL="3656195" indent="0" algn="ctr">
              <a:buNone/>
              <a:defRPr sz="1600"/>
            </a:lvl9pPr>
          </a:lstStyle>
          <a:p>
            <a:r>
              <a:rPr lang="en-US"/>
              <a:t>Click to edit Master subtitle style</a:t>
            </a:r>
            <a:endParaRPr lang="en-NZ"/>
          </a:p>
        </p:txBody>
      </p:sp>
    </p:spTree>
    <p:extLst>
      <p:ext uri="{BB962C8B-B14F-4D97-AF65-F5344CB8AC3E}">
        <p14:creationId xmlns:p14="http://schemas.microsoft.com/office/powerpoint/2010/main" val="41827184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7"/>
            <a:ext cx="11653523" cy="2055306"/>
          </a:xfrm>
        </p:spPr>
        <p:txBody>
          <a:bodyPr/>
          <a:lstStyle>
            <a:lvl1pPr marL="0" indent="0">
              <a:buNone/>
              <a:defRPr>
                <a:gradFill>
                  <a:gsLst>
                    <a:gs pos="1250">
                      <a:schemeClr val="tx1"/>
                    </a:gs>
                    <a:gs pos="99000">
                      <a:schemeClr val="tx1"/>
                    </a:gs>
                  </a:gsLst>
                  <a:lin ang="5400000" scaled="0"/>
                </a:gradFill>
              </a:defRPr>
            </a:lvl1pPr>
            <a:lvl2pPr marL="0" indent="0">
              <a:buFontTx/>
              <a:buNone/>
              <a:defRPr sz="2353"/>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080529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0605165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1943393"/>
          </a:xfrm>
        </p:spPr>
        <p:txBody>
          <a:bodyPr wrap="square">
            <a:spAutoFit/>
          </a:bodyPr>
          <a:lstStyle>
            <a:lvl1pPr marL="0" indent="0">
              <a:spcBef>
                <a:spcPts val="1200"/>
              </a:spcBef>
              <a:buClr>
                <a:schemeClr val="tx1"/>
              </a:buClr>
              <a:buFont typeface="Wingdings" pitchFamily="2" charset="2"/>
              <a:buNone/>
              <a:defRPr sz="3136"/>
            </a:lvl1pPr>
            <a:lvl2pPr marL="0" indent="0">
              <a:buNone/>
              <a:defRPr sz="2353"/>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7"/>
            <a:ext cx="5378548" cy="1943393"/>
          </a:xfrm>
        </p:spPr>
        <p:txBody>
          <a:bodyPr wrap="square">
            <a:spAutoFit/>
          </a:bodyPr>
          <a:lstStyle>
            <a:lvl1pPr marL="0" indent="0">
              <a:spcBef>
                <a:spcPts val="1200"/>
              </a:spcBef>
              <a:buClr>
                <a:schemeClr val="tx1"/>
              </a:buClr>
              <a:buFont typeface="Wingdings" pitchFamily="2" charset="2"/>
              <a:buNone/>
              <a:defRPr sz="3136"/>
            </a:lvl1pPr>
            <a:lvl2pPr marL="0" indent="0">
              <a:buNone/>
              <a:defRPr sz="2353"/>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339802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088917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400255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ustomer Evidenc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a:t>Customer evidence slide</a:t>
            </a:r>
          </a:p>
        </p:txBody>
      </p:sp>
      <p:sp>
        <p:nvSpPr>
          <p:cNvPr id="4" name="Picture Placeholder 3"/>
          <p:cNvSpPr>
            <a:spLocks noGrp="1"/>
          </p:cNvSpPr>
          <p:nvPr>
            <p:ph type="pic" sz="quarter" idx="10"/>
          </p:nvPr>
        </p:nvSpPr>
        <p:spPr bwMode="gray">
          <a:xfrm>
            <a:off x="269239" y="1406079"/>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192"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p>
        </p:txBody>
      </p:sp>
      <p:sp>
        <p:nvSpPr>
          <p:cNvPr id="5" name="Rectangle 4"/>
          <p:cNvSpPr/>
          <p:nvPr/>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59" tIns="143407" rIns="179259" bIns="143407" numCol="1" rtlCol="0" anchor="ctr" anchorCtr="0" compatLnSpc="1">
            <a:prstTxWarp prst="textNoShape">
              <a:avLst/>
            </a:prstTxWarp>
          </a:bodyPr>
          <a:lstStyle/>
          <a:p>
            <a:pPr algn="ctr" defTabSz="913927" fontAlgn="base">
              <a:spcBef>
                <a:spcPct val="0"/>
              </a:spcBef>
              <a:spcAft>
                <a:spcPct val="0"/>
              </a:spcAft>
            </a:pPr>
            <a:endParaRPr lang="en-US" sz="1961">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192" rtl="0" eaLnBrk="1" fontAlgn="auto" latinLnBrk="0" hangingPunct="1">
              <a:lnSpc>
                <a:spcPct val="90000"/>
              </a:lnSpc>
              <a:spcBef>
                <a:spcPct val="20000"/>
              </a:spcBef>
              <a:spcAft>
                <a:spcPts val="0"/>
              </a:spcAft>
              <a:buClrTx/>
              <a:buSzPct val="90000"/>
              <a:buFont typeface="Arial" pitchFamily="34" charset="0"/>
              <a:buNone/>
              <a:tabLst/>
            </a:pPr>
            <a:r>
              <a:rPr lang="en-US"/>
              <a:t>Your image here</a:t>
            </a:r>
          </a:p>
        </p:txBody>
      </p:sp>
      <p:cxnSp>
        <p:nvCxnSpPr>
          <p:cNvPr id="7" name="Straight Connector 6"/>
          <p:cNvCxnSpPr/>
          <p:nvPr/>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solidFill>
                  <a:schemeClr val="tx1"/>
                </a:solidFill>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096002" y="4773828"/>
            <a:ext cx="5826761" cy="1791549"/>
          </a:xfrm>
        </p:spPr>
        <p:txBody>
          <a:bodyPr lIns="182880" tIns="146304" rIns="182880" bIns="146304" anchor="ctr">
            <a:noAutofit/>
          </a:bodyPr>
          <a:lstStyle>
            <a:lvl1pPr marL="0" indent="0" algn="ctr">
              <a:buNone/>
              <a:defRPr sz="3136">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11365614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8066548" cy="1158793"/>
          </a:xfrm>
          <a:noFill/>
        </p:spPr>
        <p:txBody>
          <a:bodyPr wrap="square" tIns="91440" bIns="91440" anchor="t" anchorCtr="0">
            <a:spAutoFit/>
          </a:bodyPr>
          <a:lstStyle>
            <a:lvl1pPr>
              <a:defRPr sz="7056" spc="-98"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8067822" cy="724246"/>
          </a:xfrm>
          <a:noFill/>
        </p:spPr>
        <p:txBody>
          <a:bodyPr wrap="square" lIns="182880" tIns="146304" rIns="182880" bIns="146304">
            <a:spAutoFit/>
          </a:bodyPr>
          <a:lstStyle>
            <a:lvl1pPr marL="0" indent="0">
              <a:spcBef>
                <a:spcPts val="0"/>
              </a:spcBef>
              <a:buNone/>
              <a:defRPr sz="3136" spc="0" baseline="0">
                <a:solidFill>
                  <a:schemeClr val="bg1"/>
                </a:solidFill>
                <a:latin typeface="+mj-lt"/>
              </a:defRPr>
            </a:lvl1pPr>
          </a:lstStyle>
          <a:p>
            <a:pPr lvl="0"/>
            <a:r>
              <a:rPr lang="en-US"/>
              <a:t>Speaker Name</a:t>
            </a:r>
          </a:p>
        </p:txBody>
      </p:sp>
    </p:spTree>
    <p:extLst>
      <p:ext uri="{BB962C8B-B14F-4D97-AF65-F5344CB8AC3E}">
        <p14:creationId xmlns:p14="http://schemas.microsoft.com/office/powerpoint/2010/main" val="38003803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2" y="1189179"/>
            <a:ext cx="11653521" cy="2092752"/>
          </a:xfrm>
          <a:prstGeom prst="rect">
            <a:avLst/>
          </a:prstGeom>
        </p:spPr>
        <p:txBody>
          <a:bodyPr vert="horz" wrap="square" lIns="146304" tIns="91440" rIns="146304" bIns="91440" rtlCol="0">
            <a:spAutoFit/>
          </a:bodyPr>
          <a:lstStyle/>
          <a:p>
            <a:pPr marL="336080" marR="0" lvl="0"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dirty="0"/>
              <a:t>Edit Master text styles</a:t>
            </a:r>
          </a:p>
          <a:p>
            <a:pPr marL="336080" marR="0" lvl="1"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marL="336080" marR="0" lvl="2"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dirty="0"/>
              <a:t>Third level</a:t>
            </a:r>
          </a:p>
          <a:p>
            <a:pPr marL="336080" marR="0" lvl="3"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dirty="0"/>
              <a:t>Fourth level</a:t>
            </a:r>
          </a:p>
          <a:p>
            <a:pPr marL="336080" marR="0" lvl="4" indent="-336080" algn="l" defTabSz="914192" rtl="0" eaLnBrk="1" fontAlgn="auto" latinLnBrk="0" hangingPunct="1">
              <a:lnSpc>
                <a:spcPct val="90000"/>
              </a:lnSpc>
              <a:spcBef>
                <a:spcPct val="20000"/>
              </a:spcBef>
              <a:spcAft>
                <a:spcPts val="0"/>
              </a:spcAft>
              <a:buClrTx/>
              <a:buSzPct val="90000"/>
              <a:buFont typeface="Arial" pitchFamily="34" charset="0"/>
              <a:buChar char="•"/>
              <a:tabLst/>
            </a:pPr>
            <a:r>
              <a:rPr lang="en-US" dirty="0"/>
              <a:t>Fifth level</a:t>
            </a:r>
          </a:p>
        </p:txBody>
      </p:sp>
      <p:grpSp>
        <p:nvGrpSpPr>
          <p:cNvPr id="3" name="Group 2"/>
          <p:cNvGrpSpPr/>
          <p:nvPr/>
        </p:nvGrpSpPr>
        <p:grpSpPr>
          <a:xfrm>
            <a:off x="12370902" y="-8231"/>
            <a:ext cx="936855" cy="5662635"/>
            <a:chOff x="12618967" y="-8396"/>
            <a:chExt cx="955641" cy="5775363"/>
          </a:xfrm>
        </p:grpSpPr>
        <p:grpSp>
          <p:nvGrpSpPr>
            <p:cNvPr id="19" name="Group 18"/>
            <p:cNvGrpSpPr/>
            <p:nvPr userDrawn="1"/>
          </p:nvGrpSpPr>
          <p:grpSpPr>
            <a:xfrm rot="5400000">
              <a:off x="11584220" y="1040742"/>
              <a:ext cx="2698730" cy="629236"/>
              <a:chOff x="1584344" y="4543426"/>
              <a:chExt cx="2698730" cy="629236"/>
            </a:xfrm>
          </p:grpSpPr>
          <p:sp>
            <p:nvSpPr>
              <p:cNvPr id="25" name="Rectangle 24"/>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err="1">
                    <a:gradFill>
                      <a:gsLst>
                        <a:gs pos="0">
                          <a:srgbClr val="FFFFFF"/>
                        </a:gs>
                        <a:gs pos="100000">
                          <a:srgbClr val="FFFFFF"/>
                        </a:gs>
                      </a:gsLst>
                      <a:lin ang="5400000" scaled="0"/>
                    </a:gradFill>
                    <a:latin typeface="+mn-lt"/>
                    <a:ea typeface="Segoe UI" pitchFamily="34" charset="0"/>
                    <a:cs typeface="Segoe UI" pitchFamily="34" charset="0"/>
                  </a:rPr>
                  <a:t>Oragen</a:t>
                </a:r>
                <a:endParaRPr lang="en-US" sz="490" b="1" kern="1200" baseline="0">
                  <a:gradFill>
                    <a:gsLst>
                      <a:gs pos="0">
                        <a:srgbClr val="FFFFFF"/>
                      </a:gs>
                      <a:gs pos="100000">
                        <a:srgbClr val="FFFFFF"/>
                      </a:gs>
                    </a:gsLst>
                    <a:lin ang="5400000" scaled="0"/>
                  </a:gradFill>
                  <a:latin typeface="+mn-lt"/>
                  <a:ea typeface="Segoe UI" pitchFamily="34" charset="0"/>
                  <a:cs typeface="Segoe UI" pitchFamily="34" charset="0"/>
                </a:endParaRPr>
              </a:p>
              <a:p>
                <a:pPr algn="l" defTabSz="913927"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216 G:59 B:1</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3927"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27" name="Rectangle 26"/>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Gray</a:t>
                </a:r>
              </a:p>
              <a:p>
                <a:pPr marL="0" algn="l" defTabSz="913927" rtl="0" eaLnBrk="1" fontAlgn="base" latinLnBrk="0" hangingPunct="1">
                  <a:lnSpc>
                    <a:spcPct val="100000"/>
                  </a:lnSpc>
                  <a:spcBef>
                    <a:spcPct val="0"/>
                  </a:spcBef>
                  <a:spcAft>
                    <a:spcPct val="0"/>
                  </a:spcAft>
                </a:pPr>
                <a:r>
                  <a:rPr lang="en-US" sz="490" b="0" kern="1200" baseline="0">
                    <a:gradFill>
                      <a:gsLst>
                        <a:gs pos="37168">
                          <a:srgbClr val="292929"/>
                        </a:gs>
                        <a:gs pos="72000">
                          <a:srgbClr val="292929"/>
                        </a:gs>
                      </a:gsLst>
                      <a:lin ang="5400000" scaled="0"/>
                    </a:gradFill>
                    <a:latin typeface="+mn-lt"/>
                    <a:ea typeface="Segoe UI" pitchFamily="34" charset="0"/>
                    <a:cs typeface="Segoe UI" pitchFamily="34" charset="0"/>
                  </a:rPr>
                  <a:t>R:210 G:210 B:210</a:t>
                </a:r>
              </a:p>
            </p:txBody>
          </p:sp>
          <p:sp>
            <p:nvSpPr>
              <p:cNvPr id="28" name="Rectangle 27"/>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3927"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29" name="Rectangle 28"/>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Blue</a:t>
                </a:r>
              </a:p>
              <a:p>
                <a:pPr marL="0" algn="l" defTabSz="913927" rtl="0" eaLnBrk="1" fontAlgn="base" latinLnBrk="0" hangingPunct="1">
                  <a:lnSpc>
                    <a:spcPct val="100000"/>
                  </a:lnSpc>
                  <a:spcBef>
                    <a:spcPct val="0"/>
                  </a:spcBef>
                  <a:spcAft>
                    <a:spcPct val="0"/>
                  </a:spcAft>
                </a:pPr>
                <a:r>
                  <a:rPr lang="en-US" sz="490" b="0" kern="1200" baseline="0">
                    <a:gradFill>
                      <a:gsLst>
                        <a:gs pos="37168">
                          <a:srgbClr val="292929"/>
                        </a:gs>
                        <a:gs pos="72000">
                          <a:srgbClr val="292929"/>
                        </a:gs>
                      </a:gsLst>
                      <a:lin ang="5400000" scaled="0"/>
                    </a:gradFill>
                    <a:latin typeface="+mn-lt"/>
                    <a:ea typeface="Segoe UI" pitchFamily="34" charset="0"/>
                    <a:cs typeface="Segoe UI" pitchFamily="34" charset="0"/>
                  </a:rPr>
                  <a:t>R:16 G:124 B:16</a:t>
                </a:r>
              </a:p>
            </p:txBody>
          </p:sp>
          <p:sp>
            <p:nvSpPr>
              <p:cNvPr id="30" name="Rectangle 29"/>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3927" rtl="0" eaLnBrk="1" fontAlgn="base" latinLnBrk="0" hangingPunct="1">
                  <a:lnSpc>
                    <a:spcPct val="100000"/>
                  </a:lnSpc>
                  <a:spcBef>
                    <a:spcPct val="0"/>
                  </a:spcBef>
                  <a:spcAft>
                    <a:spcPct val="0"/>
                  </a:spcAft>
                </a:pPr>
                <a:r>
                  <a:rPr lang="en-US" sz="490" b="0" kern="1200" baseline="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grpSp>
        <p:sp>
          <p:nvSpPr>
            <p:cNvPr id="20" name="TextBox 19"/>
            <p:cNvSpPr txBox="1"/>
            <p:nvPr userDrawn="1"/>
          </p:nvSpPr>
          <p:spPr>
            <a:xfrm rot="5400000">
              <a:off x="12979639" y="256928"/>
              <a:ext cx="860293" cy="329645"/>
            </a:xfrm>
            <a:prstGeom prst="rect">
              <a:avLst/>
            </a:prstGeom>
            <a:noFill/>
          </p:spPr>
          <p:txBody>
            <a:bodyPr wrap="none" lIns="0" tIns="91440" rIns="182880" bIns="91440" rtlCol="0">
              <a:spAutoFit/>
            </a:bodyPr>
            <a:lstStyle/>
            <a:p>
              <a:pPr marL="0" algn="l" defTabSz="914192"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Main colors</a:t>
              </a:r>
            </a:p>
          </p:txBody>
        </p:sp>
        <p:sp>
          <p:nvSpPr>
            <p:cNvPr id="21" name="TextBox 20"/>
            <p:cNvSpPr txBox="1"/>
            <p:nvPr userDrawn="1"/>
          </p:nvSpPr>
          <p:spPr>
            <a:xfrm rot="5400000">
              <a:off x="11746692" y="4228746"/>
              <a:ext cx="2647253" cy="326834"/>
            </a:xfrm>
            <a:prstGeom prst="rect">
              <a:avLst/>
            </a:prstGeom>
            <a:noFill/>
          </p:spPr>
          <p:txBody>
            <a:bodyPr wrap="none" lIns="0" tIns="91440" rIns="182880" bIns="91440" rtlCol="0">
              <a:spAutoFit/>
            </a:bodyPr>
            <a:lstStyle/>
            <a:p>
              <a:pPr marL="0" algn="l" defTabSz="914192"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Green </a:t>
              </a:r>
            </a:p>
            <a:p>
              <a:pPr marL="0" algn="l" defTabSz="913927" rtl="0" eaLnBrk="1" fontAlgn="base" latinLnBrk="0" hangingPunct="1">
                <a:lnSpc>
                  <a:spcPct val="100000"/>
                </a:lnSpc>
                <a:spcBef>
                  <a:spcPct val="0"/>
                </a:spcBef>
                <a:spcAft>
                  <a:spcPct val="0"/>
                </a:spcAft>
              </a:pPr>
              <a:r>
                <a:rPr lang="en-US" sz="490" b="0" kern="1200" baseline="0">
                  <a:gradFill>
                    <a:gsLst>
                      <a:gs pos="37168">
                        <a:srgbClr val="292929"/>
                      </a:gs>
                      <a:gs pos="72000">
                        <a:srgbClr val="292929"/>
                      </a:gs>
                    </a:gsLst>
                    <a:lin ang="5400000" scaled="0"/>
                  </a:gradFill>
                  <a:latin typeface="+mn-lt"/>
                  <a:ea typeface="Segoe UI" pitchFamily="34" charset="0"/>
                  <a:cs typeface="Segoe UI" pitchFamily="34" charset="0"/>
                </a:rPr>
                <a:t>R:168 G:216 B:10</a:t>
              </a:r>
            </a:p>
          </p:txBody>
        </p:sp>
        <p:sp>
          <p:nvSpPr>
            <p:cNvPr id="31" name="Rectangle 30"/>
            <p:cNvSpPr/>
            <p:nvPr userDrawn="1"/>
          </p:nvSpPr>
          <p:spPr bwMode="auto">
            <a:xfrm rot="5400000">
              <a:off x="12328888" y="4270558"/>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168 G:0 B:0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2" name="Rectangle 31"/>
            <p:cNvSpPr/>
            <p:nvPr userDrawn="1"/>
          </p:nvSpPr>
          <p:spPr bwMode="auto">
            <a:xfrm rot="5400000">
              <a:off x="12328888" y="3353997"/>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359662352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80" r:id="rId19"/>
    <p:sldLayoutId id="2147483838" r:id="rId20"/>
    <p:sldLayoutId id="2147483839" r:id="rId21"/>
    <p:sldLayoutId id="2147483841" r:id="rId22"/>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solidFill>
            <a:schemeClr val="bg1"/>
          </a:soli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lang="en-US" sz="3920" kern="1200" spc="0" baseline="0" dirty="0" smtClean="0">
          <a:solidFill>
            <a:schemeClr val="bg1"/>
          </a:soli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solidFill>
            <a:schemeClr val="bg1"/>
          </a:solidFill>
          <a:latin typeface="+mn-lt"/>
          <a:ea typeface="+mn-ea"/>
          <a:cs typeface="Segoe UI" panose="020B0502040204020203" pitchFamily="34" charset="0"/>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solidFill>
            <a:schemeClr val="bg1"/>
          </a:solidFill>
          <a:latin typeface="+mn-lt"/>
          <a:ea typeface="+mn-ea"/>
          <a:cs typeface="Segoe UI" panose="020B0502040204020203" pitchFamily="34" charset="0"/>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solidFill>
            <a:schemeClr val="bg1"/>
          </a:solidFill>
          <a:latin typeface="+mn-lt"/>
          <a:ea typeface="+mn-ea"/>
          <a:cs typeface="Segoe UI" panose="020B0502040204020203" pitchFamily="34" charset="0"/>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solidFill>
            <a:schemeClr val="bg1"/>
          </a:solidFill>
          <a:latin typeface="+mn-lt"/>
          <a:ea typeface="+mn-ea"/>
          <a:cs typeface="Segoe UI" panose="020B05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2.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11.xml"/><Relationship Id="rId5" Type="http://schemas.openxmlformats.org/officeDocument/2006/relationships/image" Target="../media/image40.jpeg"/><Relationship Id="rId4" Type="http://schemas.openxmlformats.org/officeDocument/2006/relationships/image" Target="../media/image39.png"/></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43.png"/><Relationship Id="rId4" Type="http://schemas.openxmlformats.org/officeDocument/2006/relationships/image" Target="../media/image42.png"/></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46.png"/><Relationship Id="rId4" Type="http://schemas.openxmlformats.org/officeDocument/2006/relationships/image" Target="../media/image45.png"/></Relationships>
</file>

<file path=ppt/slides/_rels/slide19.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7.png"/><Relationship Id="rId7" Type="http://schemas.openxmlformats.org/officeDocument/2006/relationships/image" Target="../media/image50.svg"/><Relationship Id="rId2" Type="http://schemas.openxmlformats.org/officeDocument/2006/relationships/notesSlide" Target="../notesSlides/notesSlide19.xml"/><Relationship Id="rId1" Type="http://schemas.openxmlformats.org/officeDocument/2006/relationships/slideLayout" Target="../slideLayouts/slideLayout21.xml"/><Relationship Id="rId6" Type="http://schemas.openxmlformats.org/officeDocument/2006/relationships/image" Target="../media/image49.png"/><Relationship Id="rId5" Type="http://schemas.openxmlformats.org/officeDocument/2006/relationships/image" Target="../media/image48.tiff"/><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8" Type="http://schemas.openxmlformats.org/officeDocument/2006/relationships/hyperlink" Target="https://www.dutchinnovationfactory.nl/community/" TargetMode="External"/><Relationship Id="rId3" Type="http://schemas.openxmlformats.org/officeDocument/2006/relationships/notesSlide" Target="../notesSlides/notesSlide2.xml"/><Relationship Id="rId7" Type="http://schemas.openxmlformats.org/officeDocument/2006/relationships/image" Target="../media/image13.jpg"/><Relationship Id="rId2" Type="http://schemas.openxmlformats.org/officeDocument/2006/relationships/slideLayout" Target="../slideLayouts/slideLayout7.xml"/><Relationship Id="rId1" Type="http://schemas.openxmlformats.org/officeDocument/2006/relationships/themeOverride" Target="../theme/themeOverride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2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0.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svg"/><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7000" b="-27000"/>
          </a:stretch>
        </a:blipFill>
        <a:effectLst/>
      </p:bgPr>
    </p:bg>
    <p:spTree>
      <p:nvGrpSpPr>
        <p:cNvPr id="1" name=""/>
        <p:cNvGrpSpPr/>
        <p:nvPr/>
      </p:nvGrpSpPr>
      <p:grpSpPr>
        <a:xfrm>
          <a:off x="0" y="0"/>
          <a:ext cx="0" cy="0"/>
          <a:chOff x="0" y="0"/>
          <a:chExt cx="0" cy="0"/>
        </a:xfrm>
      </p:grpSpPr>
      <p:pic>
        <p:nvPicPr>
          <p:cNvPr id="1026" name="Picture 2" descr="Image result for motion1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0684" y="6341968"/>
            <a:ext cx="1834506" cy="351103"/>
          </a:xfrm>
          <a:prstGeom prst="rect">
            <a:avLst/>
          </a:prstGeom>
          <a:noFill/>
          <a:extLst>
            <a:ext uri="{909E8E84-426E-40DD-AFC4-6F175D3DCCD1}">
              <a14:hiddenFill xmlns:a14="http://schemas.microsoft.com/office/drawing/2010/main">
                <a:solidFill>
                  <a:srgbClr val="FFFFFF"/>
                </a:solidFill>
              </a14:hiddenFill>
            </a:ext>
          </a:extLst>
        </p:spPr>
      </p:pic>
      <p:sp>
        <p:nvSpPr>
          <p:cNvPr id="7" name="Title 2"/>
          <p:cNvSpPr>
            <a:spLocks noGrp="1"/>
          </p:cNvSpPr>
          <p:nvPr>
            <p:ph type="ctrTitle"/>
          </p:nvPr>
        </p:nvSpPr>
        <p:spPr>
          <a:xfrm>
            <a:off x="1792770" y="148258"/>
            <a:ext cx="9142703" cy="1682092"/>
          </a:xfrm>
        </p:spPr>
        <p:txBody>
          <a:bodyPr/>
          <a:lstStyle/>
          <a:p>
            <a:r>
              <a:rPr lang="en-US" dirty="0">
                <a:solidFill>
                  <a:schemeClr val="tx1"/>
                </a:solidFill>
              </a:rPr>
              <a:t>Lessons from the API Management trenches</a:t>
            </a:r>
            <a:endParaRPr lang="nl-NL" dirty="0"/>
          </a:p>
        </p:txBody>
      </p:sp>
      <p:sp>
        <p:nvSpPr>
          <p:cNvPr id="8" name="Text Placeholder 4"/>
          <p:cNvSpPr>
            <a:spLocks noGrp="1"/>
          </p:cNvSpPr>
          <p:nvPr>
            <p:ph type="subTitle" idx="1"/>
          </p:nvPr>
        </p:nvSpPr>
        <p:spPr>
          <a:xfrm>
            <a:off x="1524648" y="2172067"/>
            <a:ext cx="9142703" cy="641714"/>
          </a:xfrm>
        </p:spPr>
        <p:txBody>
          <a:bodyPr/>
          <a:lstStyle/>
          <a:p>
            <a:r>
              <a:rPr lang="en-US" sz="3300" b="1" i="1" dirty="0">
                <a:solidFill>
                  <a:schemeClr val="tx1"/>
                </a:solidFill>
                <a:latin typeface="Segoe UI Light"/>
              </a:rPr>
              <a:t>Eldert Grootenboer</a:t>
            </a:r>
          </a:p>
        </p:txBody>
      </p:sp>
    </p:spTree>
    <p:extLst>
      <p:ext uri="{BB962C8B-B14F-4D97-AF65-F5344CB8AC3E}">
        <p14:creationId xmlns:p14="http://schemas.microsoft.com/office/powerpoint/2010/main" val="274374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1014A-267E-4640-83EF-96C5AFB5FED1}"/>
              </a:ext>
            </a:extLst>
          </p:cNvPr>
          <p:cNvSpPr>
            <a:spLocks noGrp="1"/>
          </p:cNvSpPr>
          <p:nvPr>
            <p:ph type="title"/>
          </p:nvPr>
        </p:nvSpPr>
        <p:spPr/>
        <p:txBody>
          <a:bodyPr/>
          <a:lstStyle/>
          <a:p>
            <a:r>
              <a:rPr lang="en-US" dirty="0"/>
              <a:t>New developer portal</a:t>
            </a:r>
            <a:endParaRPr lang="nl-NL" dirty="0"/>
          </a:p>
        </p:txBody>
      </p:sp>
      <p:pic>
        <p:nvPicPr>
          <p:cNvPr id="4" name="Picture 3">
            <a:extLst>
              <a:ext uri="{FF2B5EF4-FFF2-40B4-BE49-F238E27FC236}">
                <a16:creationId xmlns:a16="http://schemas.microsoft.com/office/drawing/2014/main" id="{005C624D-1932-4B5F-8238-00983DDADE7F}"/>
              </a:ext>
            </a:extLst>
          </p:cNvPr>
          <p:cNvPicPr>
            <a:picLocks noChangeAspect="1"/>
          </p:cNvPicPr>
          <p:nvPr/>
        </p:nvPicPr>
        <p:blipFill rotWithShape="1">
          <a:blip r:embed="rId4"/>
          <a:srcRect t="7735" r="1336"/>
          <a:stretch/>
        </p:blipFill>
        <p:spPr>
          <a:xfrm>
            <a:off x="2411689" y="1610138"/>
            <a:ext cx="7368623" cy="4417733"/>
          </a:xfrm>
          <a:prstGeom prst="rect">
            <a:avLst/>
          </a:prstGeom>
        </p:spPr>
      </p:pic>
    </p:spTree>
    <p:extLst>
      <p:ext uri="{BB962C8B-B14F-4D97-AF65-F5344CB8AC3E}">
        <p14:creationId xmlns:p14="http://schemas.microsoft.com/office/powerpoint/2010/main" val="2870843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t="-3000" b="-3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3F0704E-058C-462A-B047-35C97EC5C199}"/>
              </a:ext>
            </a:extLst>
          </p:cNvPr>
          <p:cNvPicPr>
            <a:picLocks noChangeAspect="1"/>
          </p:cNvPicPr>
          <p:nvPr/>
        </p:nvPicPr>
        <p:blipFill>
          <a:blip r:embed="rId4"/>
          <a:stretch>
            <a:fillRect/>
          </a:stretch>
        </p:blipFill>
        <p:spPr>
          <a:xfrm>
            <a:off x="2014883" y="1313065"/>
            <a:ext cx="8162234" cy="4591256"/>
          </a:xfrm>
          <a:prstGeom prst="rect">
            <a:avLst/>
          </a:prstGeom>
        </p:spPr>
      </p:pic>
      <p:sp>
        <p:nvSpPr>
          <p:cNvPr id="3" name="Title 2">
            <a:extLst>
              <a:ext uri="{FF2B5EF4-FFF2-40B4-BE49-F238E27FC236}">
                <a16:creationId xmlns:a16="http://schemas.microsoft.com/office/drawing/2014/main" id="{F9557E13-2BEB-421C-A4CD-A0E87CDC5926}"/>
              </a:ext>
            </a:extLst>
          </p:cNvPr>
          <p:cNvSpPr>
            <a:spLocks noGrp="1"/>
          </p:cNvSpPr>
          <p:nvPr>
            <p:ph type="title"/>
          </p:nvPr>
        </p:nvSpPr>
        <p:spPr/>
        <p:txBody>
          <a:bodyPr/>
          <a:lstStyle/>
          <a:p>
            <a:r>
              <a:rPr lang="en-US"/>
              <a:t>Developer portal customization</a:t>
            </a:r>
            <a:endParaRPr lang="en-NL"/>
          </a:p>
        </p:txBody>
      </p:sp>
    </p:spTree>
    <p:extLst>
      <p:ext uri="{BB962C8B-B14F-4D97-AF65-F5344CB8AC3E}">
        <p14:creationId xmlns:p14="http://schemas.microsoft.com/office/powerpoint/2010/main" val="133792287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47139-6EC0-44E8-84A2-ABA8DF1A5CA7}"/>
              </a:ext>
            </a:extLst>
          </p:cNvPr>
          <p:cNvSpPr>
            <a:spLocks noGrp="1"/>
          </p:cNvSpPr>
          <p:nvPr>
            <p:ph type="title"/>
          </p:nvPr>
        </p:nvSpPr>
        <p:spPr/>
        <p:txBody>
          <a:bodyPr/>
          <a:lstStyle/>
          <a:p>
            <a:r>
              <a:rPr lang="en-US" dirty="0"/>
              <a:t>Five minutes later…</a:t>
            </a:r>
            <a:endParaRPr lang="en-NL" dirty="0"/>
          </a:p>
        </p:txBody>
      </p:sp>
      <p:pic>
        <p:nvPicPr>
          <p:cNvPr id="3" name="Picture 2">
            <a:extLst>
              <a:ext uri="{FF2B5EF4-FFF2-40B4-BE49-F238E27FC236}">
                <a16:creationId xmlns:a16="http://schemas.microsoft.com/office/drawing/2014/main" id="{1C0F8DC6-6286-4D8E-A815-368002752A0E}"/>
              </a:ext>
            </a:extLst>
          </p:cNvPr>
          <p:cNvPicPr>
            <a:picLocks noChangeAspect="1"/>
          </p:cNvPicPr>
          <p:nvPr/>
        </p:nvPicPr>
        <p:blipFill rotWithShape="1">
          <a:blip r:embed="rId4"/>
          <a:srcRect b="4952"/>
          <a:stretch/>
        </p:blipFill>
        <p:spPr>
          <a:xfrm>
            <a:off x="905551" y="1189176"/>
            <a:ext cx="10380898" cy="4658664"/>
          </a:xfrm>
          <a:prstGeom prst="rect">
            <a:avLst/>
          </a:prstGeom>
        </p:spPr>
      </p:pic>
    </p:spTree>
    <p:extLst>
      <p:ext uri="{BB962C8B-B14F-4D97-AF65-F5344CB8AC3E}">
        <p14:creationId xmlns:p14="http://schemas.microsoft.com/office/powerpoint/2010/main" val="9147189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47139-6EC0-44E8-84A2-ABA8DF1A5CA7}"/>
              </a:ext>
            </a:extLst>
          </p:cNvPr>
          <p:cNvSpPr>
            <a:spLocks noGrp="1"/>
          </p:cNvSpPr>
          <p:nvPr>
            <p:ph type="title"/>
          </p:nvPr>
        </p:nvSpPr>
        <p:spPr/>
        <p:txBody>
          <a:bodyPr/>
          <a:lstStyle/>
          <a:p>
            <a:r>
              <a:rPr lang="en-US" dirty="0"/>
              <a:t>Even I can do it!</a:t>
            </a:r>
            <a:endParaRPr lang="en-NL" dirty="0"/>
          </a:p>
        </p:txBody>
      </p:sp>
      <p:pic>
        <p:nvPicPr>
          <p:cNvPr id="4" name="Picture 3">
            <a:extLst>
              <a:ext uri="{FF2B5EF4-FFF2-40B4-BE49-F238E27FC236}">
                <a16:creationId xmlns:a16="http://schemas.microsoft.com/office/drawing/2014/main" id="{111BF9B4-8EB6-4BAD-9114-96F99878239A}"/>
              </a:ext>
            </a:extLst>
          </p:cNvPr>
          <p:cNvPicPr>
            <a:picLocks noChangeAspect="1"/>
          </p:cNvPicPr>
          <p:nvPr/>
        </p:nvPicPr>
        <p:blipFill>
          <a:blip r:embed="rId4"/>
          <a:stretch>
            <a:fillRect/>
          </a:stretch>
        </p:blipFill>
        <p:spPr>
          <a:xfrm>
            <a:off x="1541838" y="1010160"/>
            <a:ext cx="9108323" cy="5301351"/>
          </a:xfrm>
          <a:prstGeom prst="rect">
            <a:avLst/>
          </a:prstGeom>
        </p:spPr>
      </p:pic>
    </p:spTree>
    <p:extLst>
      <p:ext uri="{BB962C8B-B14F-4D97-AF65-F5344CB8AC3E}">
        <p14:creationId xmlns:p14="http://schemas.microsoft.com/office/powerpoint/2010/main" val="393183940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1014A-267E-4640-83EF-96C5AFB5FED1}"/>
              </a:ext>
            </a:extLst>
          </p:cNvPr>
          <p:cNvSpPr>
            <a:spLocks noGrp="1"/>
          </p:cNvSpPr>
          <p:nvPr>
            <p:ph type="title"/>
          </p:nvPr>
        </p:nvSpPr>
        <p:spPr/>
        <p:txBody>
          <a:bodyPr/>
          <a:lstStyle/>
          <a:p>
            <a:r>
              <a:rPr lang="en-US" dirty="0"/>
              <a:t>Even I can do it!</a:t>
            </a:r>
            <a:endParaRPr lang="nl-NL" dirty="0"/>
          </a:p>
        </p:txBody>
      </p:sp>
      <p:pic>
        <p:nvPicPr>
          <p:cNvPr id="4" name="Picture 3">
            <a:extLst>
              <a:ext uri="{FF2B5EF4-FFF2-40B4-BE49-F238E27FC236}">
                <a16:creationId xmlns:a16="http://schemas.microsoft.com/office/drawing/2014/main" id="{005C624D-1932-4B5F-8238-00983DDADE7F}"/>
              </a:ext>
            </a:extLst>
          </p:cNvPr>
          <p:cNvPicPr>
            <a:picLocks noChangeAspect="1"/>
          </p:cNvPicPr>
          <p:nvPr/>
        </p:nvPicPr>
        <p:blipFill rotWithShape="1">
          <a:blip r:embed="rId4"/>
          <a:srcRect t="7735" r="1336"/>
          <a:stretch/>
        </p:blipFill>
        <p:spPr>
          <a:xfrm>
            <a:off x="2411689" y="1610138"/>
            <a:ext cx="7368623" cy="4417733"/>
          </a:xfrm>
          <a:prstGeom prst="rect">
            <a:avLst/>
          </a:prstGeom>
        </p:spPr>
      </p:pic>
    </p:spTree>
    <p:extLst>
      <p:ext uri="{BB962C8B-B14F-4D97-AF65-F5344CB8AC3E}">
        <p14:creationId xmlns:p14="http://schemas.microsoft.com/office/powerpoint/2010/main" val="1393947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47139-6EC0-44E8-84A2-ABA8DF1A5CA7}"/>
              </a:ext>
            </a:extLst>
          </p:cNvPr>
          <p:cNvSpPr>
            <a:spLocks noGrp="1"/>
          </p:cNvSpPr>
          <p:nvPr>
            <p:ph type="title"/>
          </p:nvPr>
        </p:nvSpPr>
        <p:spPr/>
        <p:txBody>
          <a:bodyPr/>
          <a:lstStyle/>
          <a:p>
            <a:r>
              <a:rPr lang="en-US" dirty="0"/>
              <a:t>Even I can do it!</a:t>
            </a:r>
            <a:endParaRPr lang="en-NL" dirty="0"/>
          </a:p>
        </p:txBody>
      </p:sp>
      <p:pic>
        <p:nvPicPr>
          <p:cNvPr id="4" name="Picture 3">
            <a:extLst>
              <a:ext uri="{FF2B5EF4-FFF2-40B4-BE49-F238E27FC236}">
                <a16:creationId xmlns:a16="http://schemas.microsoft.com/office/drawing/2014/main" id="{111BF9B4-8EB6-4BAD-9114-96F99878239A}"/>
              </a:ext>
            </a:extLst>
          </p:cNvPr>
          <p:cNvPicPr>
            <a:picLocks noChangeAspect="1"/>
          </p:cNvPicPr>
          <p:nvPr/>
        </p:nvPicPr>
        <p:blipFill>
          <a:blip r:embed="rId4"/>
          <a:stretch>
            <a:fillRect/>
          </a:stretch>
        </p:blipFill>
        <p:spPr>
          <a:xfrm>
            <a:off x="1541838" y="1010160"/>
            <a:ext cx="9108323" cy="5301351"/>
          </a:xfrm>
          <a:prstGeom prst="rect">
            <a:avLst/>
          </a:prstGeom>
        </p:spPr>
      </p:pic>
    </p:spTree>
    <p:extLst>
      <p:ext uri="{BB962C8B-B14F-4D97-AF65-F5344CB8AC3E}">
        <p14:creationId xmlns:p14="http://schemas.microsoft.com/office/powerpoint/2010/main" val="126398292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t="-9000" b="-9000"/>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C525FAA-DA3E-4EE0-BC9A-842982499690}"/>
              </a:ext>
            </a:extLst>
          </p:cNvPr>
          <p:cNvPicPr>
            <a:picLocks noChangeAspect="1"/>
          </p:cNvPicPr>
          <p:nvPr/>
        </p:nvPicPr>
        <p:blipFill>
          <a:blip r:embed="rId4"/>
          <a:stretch>
            <a:fillRect/>
          </a:stretch>
        </p:blipFill>
        <p:spPr>
          <a:xfrm>
            <a:off x="0" y="-3814"/>
            <a:ext cx="12192000" cy="6861814"/>
          </a:xfrm>
          <a:prstGeom prst="rect">
            <a:avLst/>
          </a:prstGeom>
        </p:spPr>
      </p:pic>
      <p:sp>
        <p:nvSpPr>
          <p:cNvPr id="4" name="Title 3">
            <a:extLst>
              <a:ext uri="{FF2B5EF4-FFF2-40B4-BE49-F238E27FC236}">
                <a16:creationId xmlns:a16="http://schemas.microsoft.com/office/drawing/2014/main" id="{00A2C632-D489-46B6-B859-7AAE9B391640}"/>
              </a:ext>
            </a:extLst>
          </p:cNvPr>
          <p:cNvSpPr>
            <a:spLocks noGrp="1"/>
          </p:cNvSpPr>
          <p:nvPr>
            <p:ph type="title"/>
          </p:nvPr>
        </p:nvSpPr>
        <p:spPr/>
        <p:txBody>
          <a:bodyPr/>
          <a:lstStyle/>
          <a:p>
            <a:r>
              <a:rPr lang="en-US" dirty="0"/>
              <a:t>Policies</a:t>
            </a:r>
            <a:endParaRPr lang="nl-NL" dirty="0"/>
          </a:p>
        </p:txBody>
      </p:sp>
      <p:pic>
        <p:nvPicPr>
          <p:cNvPr id="2050" name="Picture 2" descr="Image result for ect rotterdam">
            <a:extLst>
              <a:ext uri="{FF2B5EF4-FFF2-40B4-BE49-F238E27FC236}">
                <a16:creationId xmlns:a16="http://schemas.microsoft.com/office/drawing/2014/main" id="{E10275F1-0F5E-4BE4-B466-454B46055C4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4727" y="2203980"/>
            <a:ext cx="4762500" cy="3333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7817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xit" presetSubtype="0" fill="hold" nodeType="withEffect">
                                  <p:stCondLst>
                                    <p:cond delay="0"/>
                                  </p:stCondLst>
                                  <p:childTnLst>
                                    <p:animEffect transition="out" filter="fade">
                                      <p:cBhvr>
                                        <p:cTn id="9" dur="500"/>
                                        <p:tgtEl>
                                          <p:spTgt spid="2050"/>
                                        </p:tgtEl>
                                      </p:cBhvr>
                                    </p:animEffect>
                                    <p:set>
                                      <p:cBhvr>
                                        <p:cTn id="10" dur="1" fill="hold">
                                          <p:stCondLst>
                                            <p:cond delay="499"/>
                                          </p:stCondLst>
                                        </p:cTn>
                                        <p:tgtEl>
                                          <p:spTgt spid="2050"/>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4"/>
                                        </p:tgtEl>
                                      </p:cBhvr>
                                    </p:animEffect>
                                    <p:set>
                                      <p:cBhvr>
                                        <p:cTn id="13" dur="1" fill="hold">
                                          <p:stCondLst>
                                            <p:cond delay="499"/>
                                          </p:stCondLst>
                                        </p:cTn>
                                        <p:tgtEl>
                                          <p:spTgt spid="4"/>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nodeType="clickEffect">
                                  <p:stCondLst>
                                    <p:cond delay="0"/>
                                  </p:stCondLst>
                                  <p:childTnLst>
                                    <p:animEffect transition="out" filter="fade">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par>
                                <p:cTn id="19" presetID="10" presetClass="entr" presetSubtype="0" fill="hold" nodeType="withEffect">
                                  <p:stCondLst>
                                    <p:cond delay="0"/>
                                  </p:stCondLst>
                                  <p:childTnLst>
                                    <p:set>
                                      <p:cBhvr>
                                        <p:cTn id="20" dur="1" fill="hold">
                                          <p:stCondLst>
                                            <p:cond delay="0"/>
                                          </p:stCondLst>
                                        </p:cTn>
                                        <p:tgtEl>
                                          <p:spTgt spid="2050"/>
                                        </p:tgtEl>
                                        <p:attrNameLst>
                                          <p:attrName>style.visibility</p:attrName>
                                        </p:attrNameLst>
                                      </p:cBhvr>
                                      <p:to>
                                        <p:strVal val="visible"/>
                                      </p:to>
                                    </p:set>
                                    <p:animEffect transition="in" filter="fade">
                                      <p:cBhvr>
                                        <p:cTn id="21" dur="500"/>
                                        <p:tgtEl>
                                          <p:spTgt spid="2050"/>
                                        </p:tgtEl>
                                      </p:cBhvr>
                                    </p:animEffect>
                                  </p:childTnLst>
                                </p:cTn>
                              </p:par>
                              <p:par>
                                <p:cTn id="22" presetID="10" presetClass="entr" presetSubtype="0" fill="hold" grpId="1" nodeType="with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AC62-8650-47B4-A6FB-24724A346FAF}"/>
              </a:ext>
            </a:extLst>
          </p:cNvPr>
          <p:cNvSpPr>
            <a:spLocks noGrp="1"/>
          </p:cNvSpPr>
          <p:nvPr>
            <p:ph type="title"/>
          </p:nvPr>
        </p:nvSpPr>
        <p:spPr/>
        <p:txBody>
          <a:bodyPr/>
          <a:lstStyle/>
          <a:p>
            <a:r>
              <a:rPr lang="en-US" dirty="0"/>
              <a:t>Policies</a:t>
            </a:r>
            <a:endParaRPr lang="en-NL" dirty="0"/>
          </a:p>
        </p:txBody>
      </p:sp>
      <p:grpSp>
        <p:nvGrpSpPr>
          <p:cNvPr id="11" name="Group 10">
            <a:extLst>
              <a:ext uri="{FF2B5EF4-FFF2-40B4-BE49-F238E27FC236}">
                <a16:creationId xmlns:a16="http://schemas.microsoft.com/office/drawing/2014/main" id="{77F65996-64D8-4A38-8A16-CCB801BB2938}"/>
              </a:ext>
            </a:extLst>
          </p:cNvPr>
          <p:cNvGrpSpPr/>
          <p:nvPr/>
        </p:nvGrpSpPr>
        <p:grpSpPr>
          <a:xfrm>
            <a:off x="148556" y="2488373"/>
            <a:ext cx="2751394" cy="3664561"/>
            <a:chOff x="148556" y="2488373"/>
            <a:chExt cx="2751394" cy="3664561"/>
          </a:xfrm>
        </p:grpSpPr>
        <p:pic>
          <p:nvPicPr>
            <p:cNvPr id="9" name="Picture 8">
              <a:extLst>
                <a:ext uri="{FF2B5EF4-FFF2-40B4-BE49-F238E27FC236}">
                  <a16:creationId xmlns:a16="http://schemas.microsoft.com/office/drawing/2014/main" id="{95D86E65-3845-4109-9291-9902726060F4}"/>
                </a:ext>
              </a:extLst>
            </p:cNvPr>
            <p:cNvPicPr>
              <a:picLocks noChangeAspect="1"/>
            </p:cNvPicPr>
            <p:nvPr/>
          </p:nvPicPr>
          <p:blipFill>
            <a:blip r:embed="rId4"/>
            <a:stretch>
              <a:fillRect/>
            </a:stretch>
          </p:blipFill>
          <p:spPr>
            <a:xfrm>
              <a:off x="444520" y="2488373"/>
              <a:ext cx="2159465" cy="996926"/>
            </a:xfrm>
            <a:prstGeom prst="rect">
              <a:avLst/>
            </a:prstGeom>
          </p:spPr>
        </p:pic>
        <p:sp>
          <p:nvSpPr>
            <p:cNvPr id="8" name="TextBox 7">
              <a:extLst>
                <a:ext uri="{FF2B5EF4-FFF2-40B4-BE49-F238E27FC236}">
                  <a16:creationId xmlns:a16="http://schemas.microsoft.com/office/drawing/2014/main" id="{ADC10287-E25E-47EA-A12E-158BEDDB098A}"/>
                </a:ext>
              </a:extLst>
            </p:cNvPr>
            <p:cNvSpPr txBox="1"/>
            <p:nvPr/>
          </p:nvSpPr>
          <p:spPr>
            <a:xfrm>
              <a:off x="148556" y="4074480"/>
              <a:ext cx="2751394" cy="2078454"/>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Capabilities</a:t>
              </a:r>
            </a:p>
            <a:p>
              <a:pPr algn="ctr">
                <a:lnSpc>
                  <a:spcPct val="90000"/>
                </a:lnSpc>
                <a:spcAft>
                  <a:spcPts val="600"/>
                </a:spcAft>
              </a:pPr>
              <a:r>
                <a:rPr lang="en-US" sz="3921" dirty="0">
                  <a:solidFill>
                    <a:schemeClr val="bg1"/>
                  </a:solidFill>
                  <a:latin typeface="+mj-lt"/>
                </a:rPr>
                <a:t>&amp;</a:t>
              </a:r>
            </a:p>
            <a:p>
              <a:pPr algn="ctr">
                <a:lnSpc>
                  <a:spcPct val="90000"/>
                </a:lnSpc>
                <a:spcAft>
                  <a:spcPts val="600"/>
                </a:spcAft>
              </a:pPr>
              <a:r>
                <a:rPr lang="en-US" sz="3921" dirty="0">
                  <a:solidFill>
                    <a:schemeClr val="bg1"/>
                  </a:solidFill>
                  <a:latin typeface="+mj-lt"/>
                </a:rPr>
                <a:t>Restrictions</a:t>
              </a:r>
              <a:endParaRPr lang="en-NL" sz="3921" dirty="0" err="1">
                <a:solidFill>
                  <a:schemeClr val="bg1"/>
                </a:solidFill>
                <a:latin typeface="+mj-lt"/>
              </a:endParaRPr>
            </a:p>
          </p:txBody>
        </p:sp>
      </p:grpSp>
      <p:grpSp>
        <p:nvGrpSpPr>
          <p:cNvPr id="17" name="Group 16">
            <a:extLst>
              <a:ext uri="{FF2B5EF4-FFF2-40B4-BE49-F238E27FC236}">
                <a16:creationId xmlns:a16="http://schemas.microsoft.com/office/drawing/2014/main" id="{A56D670F-2CEA-49D8-93F0-AF811254F431}"/>
              </a:ext>
            </a:extLst>
          </p:cNvPr>
          <p:cNvGrpSpPr/>
          <p:nvPr/>
        </p:nvGrpSpPr>
        <p:grpSpPr>
          <a:xfrm>
            <a:off x="9583279" y="2367128"/>
            <a:ext cx="2164201" cy="2545851"/>
            <a:chOff x="6658422" y="2367128"/>
            <a:chExt cx="2164201" cy="2545851"/>
          </a:xfrm>
        </p:grpSpPr>
        <p:pic>
          <p:nvPicPr>
            <p:cNvPr id="2052" name="Picture 4" descr="Fence, Wood Fence, Fence Element, Garden Fence, Paling">
              <a:extLst>
                <a:ext uri="{FF2B5EF4-FFF2-40B4-BE49-F238E27FC236}">
                  <a16:creationId xmlns:a16="http://schemas.microsoft.com/office/drawing/2014/main" id="{C9C18086-7D5A-41A4-ACDC-F556BF74E85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58422" y="2367128"/>
              <a:ext cx="2164201" cy="1118171"/>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EF789FCA-ECD6-4A46-86C6-03B3913CD94C}"/>
                </a:ext>
              </a:extLst>
            </p:cNvPr>
            <p:cNvSpPr txBox="1"/>
            <p:nvPr/>
          </p:nvSpPr>
          <p:spPr>
            <a:xfrm>
              <a:off x="6710272" y="4074480"/>
              <a:ext cx="2060500" cy="838499"/>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Scoping</a:t>
              </a:r>
              <a:endParaRPr lang="en-NL" sz="3921" dirty="0" err="1">
                <a:solidFill>
                  <a:schemeClr val="bg1"/>
                </a:solidFill>
                <a:latin typeface="+mj-lt"/>
              </a:endParaRPr>
            </a:p>
          </p:txBody>
        </p:sp>
      </p:grpSp>
      <p:grpSp>
        <p:nvGrpSpPr>
          <p:cNvPr id="5" name="Group 4">
            <a:extLst>
              <a:ext uri="{FF2B5EF4-FFF2-40B4-BE49-F238E27FC236}">
                <a16:creationId xmlns:a16="http://schemas.microsoft.com/office/drawing/2014/main" id="{66E3ED64-6D85-404E-96E6-AC0432383831}"/>
              </a:ext>
            </a:extLst>
          </p:cNvPr>
          <p:cNvGrpSpPr/>
          <p:nvPr/>
        </p:nvGrpSpPr>
        <p:grpSpPr>
          <a:xfrm>
            <a:off x="4382293" y="2367128"/>
            <a:ext cx="3427413" cy="3509971"/>
            <a:chOff x="4382293" y="2367128"/>
            <a:chExt cx="3427413" cy="3509971"/>
          </a:xfrm>
        </p:grpSpPr>
        <p:sp>
          <p:nvSpPr>
            <p:cNvPr id="12" name="TextBox 11">
              <a:extLst>
                <a:ext uri="{FF2B5EF4-FFF2-40B4-BE49-F238E27FC236}">
                  <a16:creationId xmlns:a16="http://schemas.microsoft.com/office/drawing/2014/main" id="{A0CF73E7-C600-445B-AC5A-6B58171BE89D}"/>
                </a:ext>
              </a:extLst>
            </p:cNvPr>
            <p:cNvSpPr txBox="1"/>
            <p:nvPr/>
          </p:nvSpPr>
          <p:spPr>
            <a:xfrm>
              <a:off x="4382293" y="3798645"/>
              <a:ext cx="3427413" cy="2078454"/>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Chaining</a:t>
              </a:r>
            </a:p>
            <a:p>
              <a:pPr algn="ctr">
                <a:lnSpc>
                  <a:spcPct val="90000"/>
                </a:lnSpc>
                <a:spcAft>
                  <a:spcPts val="600"/>
                </a:spcAft>
              </a:pPr>
              <a:r>
                <a:rPr lang="en-US" sz="3921" dirty="0">
                  <a:solidFill>
                    <a:schemeClr val="bg1"/>
                  </a:solidFill>
                  <a:latin typeface="+mj-lt"/>
                </a:rPr>
                <a:t>&amp;</a:t>
              </a:r>
            </a:p>
            <a:p>
              <a:pPr algn="ctr">
                <a:lnSpc>
                  <a:spcPct val="90000"/>
                </a:lnSpc>
                <a:spcAft>
                  <a:spcPts val="600"/>
                </a:spcAft>
              </a:pPr>
              <a:r>
                <a:rPr lang="en-US" sz="3921" dirty="0">
                  <a:solidFill>
                    <a:schemeClr val="bg1"/>
                  </a:solidFill>
                  <a:latin typeface="+mj-lt"/>
                </a:rPr>
                <a:t>Error Handling</a:t>
              </a:r>
              <a:endParaRPr lang="en-NL" sz="3921" dirty="0" err="1">
                <a:solidFill>
                  <a:schemeClr val="bg1"/>
                </a:solidFill>
                <a:latin typeface="+mj-lt"/>
              </a:endParaRPr>
            </a:p>
          </p:txBody>
        </p:sp>
        <p:grpSp>
          <p:nvGrpSpPr>
            <p:cNvPr id="4" name="Group 3">
              <a:extLst>
                <a:ext uri="{FF2B5EF4-FFF2-40B4-BE49-F238E27FC236}">
                  <a16:creationId xmlns:a16="http://schemas.microsoft.com/office/drawing/2014/main" id="{6263DBEB-A0E4-4EFC-941B-3553F429237B}"/>
                </a:ext>
              </a:extLst>
            </p:cNvPr>
            <p:cNvGrpSpPr/>
            <p:nvPr/>
          </p:nvGrpSpPr>
          <p:grpSpPr>
            <a:xfrm>
              <a:off x="5769568" y="2367128"/>
              <a:ext cx="652864" cy="1061872"/>
              <a:chOff x="5669280" y="2147365"/>
              <a:chExt cx="743319" cy="1327356"/>
            </a:xfrm>
          </p:grpSpPr>
          <p:sp>
            <p:nvSpPr>
              <p:cNvPr id="3" name="Arrow: Down 2">
                <a:extLst>
                  <a:ext uri="{FF2B5EF4-FFF2-40B4-BE49-F238E27FC236}">
                    <a16:creationId xmlns:a16="http://schemas.microsoft.com/office/drawing/2014/main" id="{96AB9516-9BF8-4DE3-955C-AB491C6B8818}"/>
                  </a:ext>
                </a:extLst>
              </p:cNvPr>
              <p:cNvSpPr/>
              <p:nvPr/>
            </p:nvSpPr>
            <p:spPr bwMode="auto">
              <a:xfrm>
                <a:off x="5669280" y="2147365"/>
                <a:ext cx="743319" cy="442452"/>
              </a:xfrm>
              <a:prstGeom prst="down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NL" sz="2000" dirty="0">
                  <a:solidFill>
                    <a:schemeClr val="bg1"/>
                  </a:solidFill>
                </a:endParaRPr>
              </a:p>
            </p:txBody>
          </p:sp>
          <p:sp>
            <p:nvSpPr>
              <p:cNvPr id="15" name="Arrow: Down 14">
                <a:extLst>
                  <a:ext uri="{FF2B5EF4-FFF2-40B4-BE49-F238E27FC236}">
                    <a16:creationId xmlns:a16="http://schemas.microsoft.com/office/drawing/2014/main" id="{A92064A9-F98C-4A29-834A-08207D0B8CED}"/>
                  </a:ext>
                </a:extLst>
              </p:cNvPr>
              <p:cNvSpPr/>
              <p:nvPr/>
            </p:nvSpPr>
            <p:spPr bwMode="auto">
              <a:xfrm>
                <a:off x="5669280" y="2589817"/>
                <a:ext cx="743319" cy="442452"/>
              </a:xfrm>
              <a:prstGeom prst="downArrow">
                <a:avLst/>
              </a:prstGeom>
              <a:solidFill>
                <a:schemeClr val="accent1">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NL" sz="2000" dirty="0">
                  <a:solidFill>
                    <a:schemeClr val="bg1"/>
                  </a:solidFill>
                </a:endParaRPr>
              </a:p>
            </p:txBody>
          </p:sp>
          <p:sp>
            <p:nvSpPr>
              <p:cNvPr id="16" name="Arrow: Down 15">
                <a:extLst>
                  <a:ext uri="{FF2B5EF4-FFF2-40B4-BE49-F238E27FC236}">
                    <a16:creationId xmlns:a16="http://schemas.microsoft.com/office/drawing/2014/main" id="{8610FD71-BCD4-4098-84BA-5E31EF1A0D05}"/>
                  </a:ext>
                </a:extLst>
              </p:cNvPr>
              <p:cNvSpPr/>
              <p:nvPr/>
            </p:nvSpPr>
            <p:spPr bwMode="auto">
              <a:xfrm>
                <a:off x="5669280" y="3032269"/>
                <a:ext cx="743319" cy="442452"/>
              </a:xfrm>
              <a:prstGeom prst="downArrow">
                <a:avLst/>
              </a:prstGeom>
              <a:solidFill>
                <a:schemeClr val="accent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NL" sz="2000" dirty="0">
                  <a:solidFill>
                    <a:schemeClr val="bg1"/>
                  </a:solidFill>
                </a:endParaRPr>
              </a:p>
            </p:txBody>
          </p:sp>
        </p:grpSp>
      </p:grpSp>
    </p:spTree>
    <p:extLst>
      <p:ext uri="{BB962C8B-B14F-4D97-AF65-F5344CB8AC3E}">
        <p14:creationId xmlns:p14="http://schemas.microsoft.com/office/powerpoint/2010/main" val="23078490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9" presetClass="emph" presetSubtype="0" nodeType="withEffect">
                                  <p:stCondLst>
                                    <p:cond delay="0"/>
                                  </p:stCondLst>
                                  <p:childTnLst>
                                    <p:set>
                                      <p:cBhvr>
                                        <p:cTn id="14" dur="indefinite"/>
                                        <p:tgtEl>
                                          <p:spTgt spid="11"/>
                                        </p:tgtEl>
                                        <p:attrNameLst>
                                          <p:attrName>style.opacity</p:attrName>
                                        </p:attrNameLst>
                                      </p:cBhvr>
                                      <p:to>
                                        <p:strVal val="0.25"/>
                                      </p:to>
                                    </p:set>
                                    <p:animEffect filter="image" prLst="opacity: 0.25">
                                      <p:cBhvr rctx="IE">
                                        <p:cTn id="15" dur="indefinite"/>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9" presetClass="emph" presetSubtype="0" nodeType="withEffect">
                                  <p:stCondLst>
                                    <p:cond delay="0"/>
                                  </p:stCondLst>
                                  <p:childTnLst>
                                    <p:set>
                                      <p:cBhvr>
                                        <p:cTn id="22" dur="indefinite"/>
                                        <p:tgtEl>
                                          <p:spTgt spid="5"/>
                                        </p:tgtEl>
                                        <p:attrNameLst>
                                          <p:attrName>style.opacity</p:attrName>
                                        </p:attrNameLst>
                                      </p:cBhvr>
                                      <p:to>
                                        <p:strVal val="0.25"/>
                                      </p:to>
                                    </p:set>
                                    <p:animEffect filter="image" prLst="opacity: 0.25">
                                      <p:cBhvr rctx="IE">
                                        <p:cTn id="23" dur="indefinite"/>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AC62-8650-47B4-A6FB-24724A346FAF}"/>
              </a:ext>
            </a:extLst>
          </p:cNvPr>
          <p:cNvSpPr>
            <a:spLocks noGrp="1"/>
          </p:cNvSpPr>
          <p:nvPr>
            <p:ph type="title"/>
          </p:nvPr>
        </p:nvSpPr>
        <p:spPr/>
        <p:txBody>
          <a:bodyPr/>
          <a:lstStyle/>
          <a:p>
            <a:r>
              <a:rPr lang="en-US" dirty="0"/>
              <a:t>Policy Expressions</a:t>
            </a:r>
            <a:endParaRPr lang="en-NL" dirty="0"/>
          </a:p>
        </p:txBody>
      </p:sp>
      <p:grpSp>
        <p:nvGrpSpPr>
          <p:cNvPr id="18" name="Group 17">
            <a:extLst>
              <a:ext uri="{FF2B5EF4-FFF2-40B4-BE49-F238E27FC236}">
                <a16:creationId xmlns:a16="http://schemas.microsoft.com/office/drawing/2014/main" id="{C8F94202-CBF3-48CE-B5F8-4F29489786A5}"/>
              </a:ext>
            </a:extLst>
          </p:cNvPr>
          <p:cNvGrpSpPr/>
          <p:nvPr/>
        </p:nvGrpSpPr>
        <p:grpSpPr>
          <a:xfrm>
            <a:off x="1807978" y="1963034"/>
            <a:ext cx="2159465" cy="4167191"/>
            <a:chOff x="9773005" y="1985743"/>
            <a:chExt cx="2159465" cy="4167191"/>
          </a:xfrm>
        </p:grpSpPr>
        <p:pic>
          <p:nvPicPr>
            <p:cNvPr id="2050" name="Picture 2" descr="Markup, Xml, Html, Text, Icon, Code, Programming">
              <a:extLst>
                <a:ext uri="{FF2B5EF4-FFF2-40B4-BE49-F238E27FC236}">
                  <a16:creationId xmlns:a16="http://schemas.microsoft.com/office/drawing/2014/main" id="{40A98984-7AA2-4078-A888-E687D58FEE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73005" y="1985743"/>
              <a:ext cx="2159465" cy="19908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798FF45-379B-41D7-8C5C-F01071D32A3F}"/>
                </a:ext>
              </a:extLst>
            </p:cNvPr>
            <p:cNvSpPr txBox="1"/>
            <p:nvPr/>
          </p:nvSpPr>
          <p:spPr>
            <a:xfrm>
              <a:off x="10201597" y="4074480"/>
              <a:ext cx="1302280" cy="2078454"/>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XML</a:t>
              </a:r>
            </a:p>
            <a:p>
              <a:pPr algn="ctr">
                <a:lnSpc>
                  <a:spcPct val="90000"/>
                </a:lnSpc>
                <a:spcAft>
                  <a:spcPts val="600"/>
                </a:spcAft>
              </a:pPr>
              <a:r>
                <a:rPr lang="en-US" sz="3921" dirty="0">
                  <a:solidFill>
                    <a:schemeClr val="bg1"/>
                  </a:solidFill>
                  <a:latin typeface="+mj-lt"/>
                </a:rPr>
                <a:t>&amp;</a:t>
              </a:r>
            </a:p>
            <a:p>
              <a:pPr algn="ctr">
                <a:lnSpc>
                  <a:spcPct val="90000"/>
                </a:lnSpc>
                <a:spcAft>
                  <a:spcPts val="600"/>
                </a:spcAft>
              </a:pPr>
              <a:r>
                <a:rPr lang="en-US" sz="3921" dirty="0">
                  <a:solidFill>
                    <a:schemeClr val="bg1"/>
                  </a:solidFill>
                  <a:latin typeface="+mj-lt"/>
                </a:rPr>
                <a:t>C#</a:t>
              </a:r>
              <a:endParaRPr lang="en-NL" sz="3921" dirty="0" err="1">
                <a:solidFill>
                  <a:schemeClr val="bg1"/>
                </a:solidFill>
                <a:latin typeface="+mj-lt"/>
              </a:endParaRPr>
            </a:p>
          </p:txBody>
        </p:sp>
      </p:grpSp>
      <p:sp>
        <p:nvSpPr>
          <p:cNvPr id="19" name="TextBox 18">
            <a:extLst>
              <a:ext uri="{FF2B5EF4-FFF2-40B4-BE49-F238E27FC236}">
                <a16:creationId xmlns:a16="http://schemas.microsoft.com/office/drawing/2014/main" id="{A7BA3A00-C030-4A00-95B6-AD32943F5DF8}"/>
              </a:ext>
            </a:extLst>
          </p:cNvPr>
          <p:cNvSpPr txBox="1"/>
          <p:nvPr/>
        </p:nvSpPr>
        <p:spPr>
          <a:xfrm>
            <a:off x="7879913" y="4020999"/>
            <a:ext cx="1991571" cy="1458476"/>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Custom</a:t>
            </a:r>
          </a:p>
          <a:p>
            <a:pPr algn="ctr">
              <a:lnSpc>
                <a:spcPct val="90000"/>
              </a:lnSpc>
              <a:spcAft>
                <a:spcPts val="600"/>
              </a:spcAft>
            </a:pPr>
            <a:r>
              <a:rPr lang="en-US" sz="3921" dirty="0">
                <a:solidFill>
                  <a:schemeClr val="bg1"/>
                </a:solidFill>
                <a:latin typeface="+mj-lt"/>
              </a:rPr>
              <a:t>Policies</a:t>
            </a:r>
            <a:endParaRPr lang="en-NL" sz="3921" dirty="0" err="1">
              <a:solidFill>
                <a:schemeClr val="bg1"/>
              </a:solidFill>
              <a:latin typeface="+mj-lt"/>
            </a:endParaRPr>
          </a:p>
        </p:txBody>
      </p:sp>
      <p:pic>
        <p:nvPicPr>
          <p:cNvPr id="4" name="Picture 4" descr="Hexagon, Symbol, Gui, Internet, Internet Page, Code">
            <a:extLst>
              <a:ext uri="{FF2B5EF4-FFF2-40B4-BE49-F238E27FC236}">
                <a16:creationId xmlns:a16="http://schemas.microsoft.com/office/drawing/2014/main" id="{7360A72C-F67D-47B7-9929-E4F0B62581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59532" y="1836215"/>
            <a:ext cx="1832329" cy="2117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91168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par>
                                <p:cTn id="16" presetID="9" presetClass="emph" presetSubtype="0" nodeType="withEffect">
                                  <p:stCondLst>
                                    <p:cond delay="0"/>
                                  </p:stCondLst>
                                  <p:childTnLst>
                                    <p:set>
                                      <p:cBhvr>
                                        <p:cTn id="17" dur="indefinite"/>
                                        <p:tgtEl>
                                          <p:spTgt spid="18"/>
                                        </p:tgtEl>
                                        <p:attrNameLst>
                                          <p:attrName>style.opacity</p:attrName>
                                        </p:attrNameLst>
                                      </p:cBhvr>
                                      <p:to>
                                        <p:strVal val="0.25"/>
                                      </p:to>
                                    </p:set>
                                    <p:animEffect filter="image" prLst="opacity: 0.25">
                                      <p:cBhvr rctx="IE">
                                        <p:cTn id="18" dur="indefinite"/>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l="-5000" r="-5000"/>
          </a:stretch>
        </a:blip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5E72EDC-9D6E-E041-88D8-597EA19827C6}"/>
              </a:ext>
            </a:extLst>
          </p:cNvPr>
          <p:cNvGrpSpPr/>
          <p:nvPr/>
        </p:nvGrpSpPr>
        <p:grpSpPr>
          <a:xfrm>
            <a:off x="2465305" y="978913"/>
            <a:ext cx="1032975" cy="949244"/>
            <a:chOff x="1819691" y="3238113"/>
            <a:chExt cx="1032975" cy="949244"/>
          </a:xfrm>
        </p:grpSpPr>
        <p:pic>
          <p:nvPicPr>
            <p:cNvPr id="6" name="Picture 5">
              <a:extLst>
                <a:ext uri="{FF2B5EF4-FFF2-40B4-BE49-F238E27FC236}">
                  <a16:creationId xmlns:a16="http://schemas.microsoft.com/office/drawing/2014/main" id="{AF0B1CD6-E171-0048-82AF-0B28657ED3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22628" y="3238113"/>
              <a:ext cx="627103" cy="627103"/>
            </a:xfrm>
            <a:prstGeom prst="rect">
              <a:avLst/>
            </a:prstGeom>
          </p:spPr>
        </p:pic>
        <p:sp>
          <p:nvSpPr>
            <p:cNvPr id="7" name="TextBox 6">
              <a:extLst>
                <a:ext uri="{FF2B5EF4-FFF2-40B4-BE49-F238E27FC236}">
                  <a16:creationId xmlns:a16="http://schemas.microsoft.com/office/drawing/2014/main" id="{7DD58D80-A0EF-D047-949F-2602E122AFC4}"/>
                </a:ext>
              </a:extLst>
            </p:cNvPr>
            <p:cNvSpPr txBox="1"/>
            <p:nvPr/>
          </p:nvSpPr>
          <p:spPr>
            <a:xfrm>
              <a:off x="1819691" y="3739542"/>
              <a:ext cx="1032975" cy="447815"/>
            </a:xfrm>
            <a:prstGeom prst="rect">
              <a:avLst/>
            </a:prstGeom>
            <a:noFill/>
          </p:spPr>
          <p:txBody>
            <a:bodyPr wrap="none" lIns="182880" tIns="146304" rIns="182880" bIns="146304" rtlCol="0">
              <a:spAutoFit/>
            </a:bodyPr>
            <a:lstStyle/>
            <a:p>
              <a:pPr>
                <a:lnSpc>
                  <a:spcPct val="90000"/>
                </a:lnSpc>
                <a:spcAft>
                  <a:spcPts val="600"/>
                </a:spcAft>
              </a:pPr>
              <a:r>
                <a:rPr lang="en-US" sz="1100" dirty="0">
                  <a:solidFill>
                    <a:srgbClr val="0070C0"/>
                  </a:solidFill>
                </a:rPr>
                <a:t>Production</a:t>
              </a:r>
            </a:p>
          </p:txBody>
        </p:sp>
      </p:grpSp>
      <p:grpSp>
        <p:nvGrpSpPr>
          <p:cNvPr id="21" name="Group 20">
            <a:extLst>
              <a:ext uri="{FF2B5EF4-FFF2-40B4-BE49-F238E27FC236}">
                <a16:creationId xmlns:a16="http://schemas.microsoft.com/office/drawing/2014/main" id="{A3B31A80-8A05-8940-9EC0-F654FBE62D54}"/>
              </a:ext>
            </a:extLst>
          </p:cNvPr>
          <p:cNvGrpSpPr/>
          <p:nvPr/>
        </p:nvGrpSpPr>
        <p:grpSpPr>
          <a:xfrm>
            <a:off x="4306364" y="4054200"/>
            <a:ext cx="2336699" cy="257610"/>
            <a:chOff x="4228107" y="3809777"/>
            <a:chExt cx="2403988" cy="257610"/>
          </a:xfrm>
        </p:grpSpPr>
        <p:cxnSp>
          <p:nvCxnSpPr>
            <p:cNvPr id="72" name="Straight Arrow Connector 71">
              <a:extLst>
                <a:ext uri="{FF2B5EF4-FFF2-40B4-BE49-F238E27FC236}">
                  <a16:creationId xmlns:a16="http://schemas.microsoft.com/office/drawing/2014/main" id="{629B79E1-EF73-4E45-9CF3-3A4F0C89634F}"/>
                </a:ext>
              </a:extLst>
            </p:cNvPr>
            <p:cNvCxnSpPr/>
            <p:nvPr/>
          </p:nvCxnSpPr>
          <p:spPr>
            <a:xfrm>
              <a:off x="4228107" y="4067387"/>
              <a:ext cx="2403988" cy="0"/>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543690AF-80C1-314E-9EC6-37FB1F646EFB}"/>
                </a:ext>
              </a:extLst>
            </p:cNvPr>
            <p:cNvSpPr txBox="1"/>
            <p:nvPr/>
          </p:nvSpPr>
          <p:spPr>
            <a:xfrm>
              <a:off x="5348207" y="3809777"/>
              <a:ext cx="263866" cy="184666"/>
            </a:xfrm>
            <a:prstGeom prst="rect">
              <a:avLst/>
            </a:prstGeom>
            <a:noFill/>
            <a:ln>
              <a:noFill/>
            </a:ln>
          </p:spPr>
          <p:txBody>
            <a:bodyPr wrap="none" lIns="0" tIns="0" rIns="0" bIns="0" rtlCol="0">
              <a:spAutoFit/>
            </a:bodyPr>
            <a:lstStyle/>
            <a:p>
              <a:pPr algn="l"/>
              <a:r>
                <a:rPr lang="en-US" sz="1200" i="1">
                  <a:solidFill>
                    <a:schemeClr val="bg1"/>
                  </a:solidFill>
                </a:rPr>
                <a:t>fork</a:t>
              </a:r>
            </a:p>
          </p:txBody>
        </p:sp>
      </p:grpSp>
      <p:grpSp>
        <p:nvGrpSpPr>
          <p:cNvPr id="22" name="Group 21">
            <a:extLst>
              <a:ext uri="{FF2B5EF4-FFF2-40B4-BE49-F238E27FC236}">
                <a16:creationId xmlns:a16="http://schemas.microsoft.com/office/drawing/2014/main" id="{AFF58708-C3FE-B34B-AD30-2583BDAB11DD}"/>
              </a:ext>
            </a:extLst>
          </p:cNvPr>
          <p:cNvGrpSpPr/>
          <p:nvPr/>
        </p:nvGrpSpPr>
        <p:grpSpPr>
          <a:xfrm>
            <a:off x="5733885" y="4688016"/>
            <a:ext cx="914400" cy="506486"/>
            <a:chOff x="5722916" y="4443593"/>
            <a:chExt cx="914400" cy="506486"/>
          </a:xfrm>
        </p:grpSpPr>
        <p:cxnSp>
          <p:nvCxnSpPr>
            <p:cNvPr id="74" name="Straight Arrow Connector 73">
              <a:extLst>
                <a:ext uri="{FF2B5EF4-FFF2-40B4-BE49-F238E27FC236}">
                  <a16:creationId xmlns:a16="http://schemas.microsoft.com/office/drawing/2014/main" id="{9CCDA0B8-8485-0849-9FFA-15BEF0E521DF}"/>
                </a:ext>
              </a:extLst>
            </p:cNvPr>
            <p:cNvCxnSpPr>
              <a:cxnSpLocks/>
            </p:cNvCxnSpPr>
            <p:nvPr/>
          </p:nvCxnSpPr>
          <p:spPr>
            <a:xfrm flipH="1">
              <a:off x="5722916" y="4950079"/>
              <a:ext cx="914400" cy="0"/>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6F16C354-91ED-DA46-B447-34160173DE8E}"/>
                </a:ext>
              </a:extLst>
            </p:cNvPr>
            <p:cNvSpPr txBox="1"/>
            <p:nvPr/>
          </p:nvSpPr>
          <p:spPr>
            <a:xfrm>
              <a:off x="5991983" y="4443593"/>
              <a:ext cx="590236" cy="369332"/>
            </a:xfrm>
            <a:prstGeom prst="rect">
              <a:avLst/>
            </a:prstGeom>
            <a:noFill/>
            <a:ln>
              <a:noFill/>
            </a:ln>
          </p:spPr>
          <p:txBody>
            <a:bodyPr wrap="square" lIns="0" tIns="0" rIns="0" bIns="0" rtlCol="0">
              <a:spAutoFit/>
            </a:bodyPr>
            <a:lstStyle/>
            <a:p>
              <a:pPr algn="l"/>
              <a:r>
                <a:rPr lang="en-US" sz="1200" i="1">
                  <a:solidFill>
                    <a:schemeClr val="bg1"/>
                  </a:solidFill>
                </a:rPr>
                <a:t>pull request</a:t>
              </a:r>
            </a:p>
          </p:txBody>
        </p:sp>
      </p:grpSp>
      <p:grpSp>
        <p:nvGrpSpPr>
          <p:cNvPr id="23" name="Group 22">
            <a:extLst>
              <a:ext uri="{FF2B5EF4-FFF2-40B4-BE49-F238E27FC236}">
                <a16:creationId xmlns:a16="http://schemas.microsoft.com/office/drawing/2014/main" id="{B4074724-747E-074D-AEEA-7C04F92C696B}"/>
              </a:ext>
            </a:extLst>
          </p:cNvPr>
          <p:cNvGrpSpPr/>
          <p:nvPr/>
        </p:nvGrpSpPr>
        <p:grpSpPr>
          <a:xfrm>
            <a:off x="5225098" y="5005000"/>
            <a:ext cx="526747" cy="598601"/>
            <a:chOff x="5214129" y="4760577"/>
            <a:chExt cx="526747" cy="598601"/>
          </a:xfrm>
        </p:grpSpPr>
        <p:sp>
          <p:nvSpPr>
            <p:cNvPr id="12" name="Processing_E9F5" title="Icon of two interlocked gears">
              <a:extLst>
                <a:ext uri="{FF2B5EF4-FFF2-40B4-BE49-F238E27FC236}">
                  <a16:creationId xmlns:a16="http://schemas.microsoft.com/office/drawing/2014/main" id="{6F4DC1F6-82E7-E845-9B4A-D001DA2753E1}"/>
                </a:ext>
              </a:extLst>
            </p:cNvPr>
            <p:cNvSpPr>
              <a:spLocks noChangeAspect="1" noEditPoints="1"/>
            </p:cNvSpPr>
            <p:nvPr/>
          </p:nvSpPr>
          <p:spPr bwMode="auto">
            <a:xfrm>
              <a:off x="5219823" y="4760577"/>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28575"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79" name="TextBox 78">
              <a:extLst>
                <a:ext uri="{FF2B5EF4-FFF2-40B4-BE49-F238E27FC236}">
                  <a16:creationId xmlns:a16="http://schemas.microsoft.com/office/drawing/2014/main" id="{508AAE4C-8A09-4C4D-A335-7A6B7C258073}"/>
                </a:ext>
              </a:extLst>
            </p:cNvPr>
            <p:cNvSpPr txBox="1"/>
            <p:nvPr/>
          </p:nvSpPr>
          <p:spPr>
            <a:xfrm>
              <a:off x="5214129" y="5174512"/>
              <a:ext cx="526747" cy="184666"/>
            </a:xfrm>
            <a:prstGeom prst="rect">
              <a:avLst/>
            </a:prstGeom>
            <a:noFill/>
          </p:spPr>
          <p:txBody>
            <a:bodyPr wrap="none" lIns="0" tIns="0" rIns="0" bIns="0" rtlCol="0">
              <a:spAutoFit/>
            </a:bodyPr>
            <a:lstStyle/>
            <a:p>
              <a:pPr algn="l"/>
              <a:r>
                <a:rPr lang="en-US" sz="1200" i="1">
                  <a:solidFill>
                    <a:schemeClr val="bg1"/>
                  </a:solidFill>
                </a:rPr>
                <a:t>validate</a:t>
              </a:r>
            </a:p>
          </p:txBody>
        </p:sp>
      </p:grpSp>
      <p:grpSp>
        <p:nvGrpSpPr>
          <p:cNvPr id="140" name="Group 139">
            <a:extLst>
              <a:ext uri="{FF2B5EF4-FFF2-40B4-BE49-F238E27FC236}">
                <a16:creationId xmlns:a16="http://schemas.microsoft.com/office/drawing/2014/main" id="{83E53FAB-7012-6A4C-871D-324027D0D0E4}"/>
              </a:ext>
            </a:extLst>
          </p:cNvPr>
          <p:cNvGrpSpPr/>
          <p:nvPr/>
        </p:nvGrpSpPr>
        <p:grpSpPr>
          <a:xfrm>
            <a:off x="4306364" y="4520386"/>
            <a:ext cx="900384" cy="677104"/>
            <a:chOff x="4295395" y="4275963"/>
            <a:chExt cx="900384" cy="677104"/>
          </a:xfrm>
        </p:grpSpPr>
        <p:cxnSp>
          <p:nvCxnSpPr>
            <p:cNvPr id="76" name="Straight Arrow Connector 75">
              <a:extLst>
                <a:ext uri="{FF2B5EF4-FFF2-40B4-BE49-F238E27FC236}">
                  <a16:creationId xmlns:a16="http://schemas.microsoft.com/office/drawing/2014/main" id="{2C14020D-719F-0C4C-AB50-E7558D6B0524}"/>
                </a:ext>
              </a:extLst>
            </p:cNvPr>
            <p:cNvCxnSpPr>
              <a:cxnSpLocks/>
            </p:cNvCxnSpPr>
            <p:nvPr/>
          </p:nvCxnSpPr>
          <p:spPr>
            <a:xfrm flipH="1">
              <a:off x="4295395" y="4953067"/>
              <a:ext cx="851126" cy="0"/>
            </a:xfrm>
            <a:prstGeom prst="straightConnector1">
              <a:avLst/>
            </a:prstGeom>
            <a:ln w="19050">
              <a:solidFill>
                <a:schemeClr val="accent3"/>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9BCE34A8-4875-084C-8558-D50394FD7206}"/>
                </a:ext>
              </a:extLst>
            </p:cNvPr>
            <p:cNvSpPr txBox="1"/>
            <p:nvPr/>
          </p:nvSpPr>
          <p:spPr>
            <a:xfrm>
              <a:off x="4478565" y="4275963"/>
              <a:ext cx="717214" cy="553998"/>
            </a:xfrm>
            <a:prstGeom prst="rect">
              <a:avLst/>
            </a:prstGeom>
            <a:noFill/>
          </p:spPr>
          <p:txBody>
            <a:bodyPr wrap="square" lIns="0" tIns="0" rIns="0" bIns="0" rtlCol="0">
              <a:spAutoFit/>
            </a:bodyPr>
            <a:lstStyle/>
            <a:p>
              <a:pPr algn="l"/>
              <a:r>
                <a:rPr lang="en-US" sz="1200" i="1">
                  <a:solidFill>
                    <a:schemeClr val="bg1"/>
                  </a:solidFill>
                </a:rPr>
                <a:t>auto or </a:t>
              </a:r>
            </a:p>
            <a:p>
              <a:pPr algn="l"/>
              <a:r>
                <a:rPr lang="en-US" sz="1200" i="1">
                  <a:solidFill>
                    <a:schemeClr val="bg1"/>
                  </a:solidFill>
                </a:rPr>
                <a:t>manual merge</a:t>
              </a:r>
            </a:p>
          </p:txBody>
        </p:sp>
      </p:grpSp>
      <p:grpSp>
        <p:nvGrpSpPr>
          <p:cNvPr id="138" name="Group 137">
            <a:extLst>
              <a:ext uri="{FF2B5EF4-FFF2-40B4-BE49-F238E27FC236}">
                <a16:creationId xmlns:a16="http://schemas.microsoft.com/office/drawing/2014/main" id="{00C37CA1-CD4B-F14D-8C49-0B95DBE203F3}"/>
              </a:ext>
            </a:extLst>
          </p:cNvPr>
          <p:cNvGrpSpPr/>
          <p:nvPr/>
        </p:nvGrpSpPr>
        <p:grpSpPr>
          <a:xfrm>
            <a:off x="8029447" y="1948034"/>
            <a:ext cx="1187133" cy="1490295"/>
            <a:chOff x="8029447" y="1948034"/>
            <a:chExt cx="1187133" cy="1490295"/>
          </a:xfrm>
        </p:grpSpPr>
        <p:cxnSp>
          <p:nvCxnSpPr>
            <p:cNvPr id="83" name="Straight Arrow Connector 82">
              <a:extLst>
                <a:ext uri="{FF2B5EF4-FFF2-40B4-BE49-F238E27FC236}">
                  <a16:creationId xmlns:a16="http://schemas.microsoft.com/office/drawing/2014/main" id="{CE78CC37-A9AA-8949-9F87-5E6208FA9B69}"/>
                </a:ext>
              </a:extLst>
            </p:cNvPr>
            <p:cNvCxnSpPr>
              <a:cxnSpLocks/>
              <a:stCxn id="51" idx="0"/>
              <a:endCxn id="11" idx="2"/>
            </p:cNvCxnSpPr>
            <p:nvPr/>
          </p:nvCxnSpPr>
          <p:spPr>
            <a:xfrm flipH="1" flipV="1">
              <a:off x="8029447" y="1948034"/>
              <a:ext cx="35925" cy="1490295"/>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F97A5820-3B42-BC46-8CF4-AC73B63778BC}"/>
                </a:ext>
              </a:extLst>
            </p:cNvPr>
            <p:cNvSpPr/>
            <p:nvPr/>
          </p:nvSpPr>
          <p:spPr>
            <a:xfrm>
              <a:off x="8160102" y="2102984"/>
              <a:ext cx="1056478" cy="757130"/>
            </a:xfrm>
            <a:prstGeom prst="rect">
              <a:avLst/>
            </a:prstGeom>
          </p:spPr>
          <p:txBody>
            <a:bodyPr wrap="square">
              <a:spAutoFit/>
            </a:bodyPr>
            <a:lstStyle/>
            <a:p>
              <a:pPr>
                <a:lnSpc>
                  <a:spcPct val="90000"/>
                </a:lnSpc>
                <a:spcAft>
                  <a:spcPts val="600"/>
                </a:spcAft>
              </a:pPr>
              <a:r>
                <a:rPr lang="en-US" sz="1200" i="1">
                  <a:solidFill>
                    <a:schemeClr val="bg1"/>
                  </a:solidFill>
                </a:rPr>
                <a:t>deploy templates as part of build or manually</a:t>
              </a:r>
            </a:p>
          </p:txBody>
        </p:sp>
      </p:grpSp>
      <p:grpSp>
        <p:nvGrpSpPr>
          <p:cNvPr id="136" name="Group 135">
            <a:extLst>
              <a:ext uri="{FF2B5EF4-FFF2-40B4-BE49-F238E27FC236}">
                <a16:creationId xmlns:a16="http://schemas.microsoft.com/office/drawing/2014/main" id="{BC121C1B-766D-264A-96B9-4437B12CD999}"/>
              </a:ext>
            </a:extLst>
          </p:cNvPr>
          <p:cNvGrpSpPr/>
          <p:nvPr/>
        </p:nvGrpSpPr>
        <p:grpSpPr>
          <a:xfrm>
            <a:off x="8354753" y="1351481"/>
            <a:ext cx="3280576" cy="1784173"/>
            <a:chOff x="8416899" y="1351481"/>
            <a:chExt cx="3280576" cy="1784173"/>
          </a:xfrm>
        </p:grpSpPr>
        <p:grpSp>
          <p:nvGrpSpPr>
            <p:cNvPr id="13" name="Group 12">
              <a:extLst>
                <a:ext uri="{FF2B5EF4-FFF2-40B4-BE49-F238E27FC236}">
                  <a16:creationId xmlns:a16="http://schemas.microsoft.com/office/drawing/2014/main" id="{DDDE9358-188A-554D-87EE-565902A7833E}"/>
                </a:ext>
              </a:extLst>
            </p:cNvPr>
            <p:cNvGrpSpPr/>
            <p:nvPr/>
          </p:nvGrpSpPr>
          <p:grpSpPr>
            <a:xfrm>
              <a:off x="10318123" y="2296272"/>
              <a:ext cx="1379352" cy="839382"/>
              <a:chOff x="9470085" y="2650242"/>
              <a:chExt cx="1379352" cy="839382"/>
            </a:xfrm>
          </p:grpSpPr>
          <p:sp>
            <p:nvSpPr>
              <p:cNvPr id="14" name="people_12" descr="Group, partners, collaboration&#10;">
                <a:extLst>
                  <a:ext uri="{FF2B5EF4-FFF2-40B4-BE49-F238E27FC236}">
                    <a16:creationId xmlns:a16="http://schemas.microsoft.com/office/drawing/2014/main" id="{B5C0F32C-75CB-FB42-8908-76DCFFBD0A4C}"/>
                  </a:ext>
                </a:extLst>
              </p:cNvPr>
              <p:cNvSpPr>
                <a:spLocks noChangeAspect="1" noEditPoints="1"/>
              </p:cNvSpPr>
              <p:nvPr/>
            </p:nvSpPr>
            <p:spPr bwMode="auto">
              <a:xfrm>
                <a:off x="9945407" y="2650242"/>
                <a:ext cx="428704" cy="365760"/>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9050" cap="sq">
                <a:solidFill>
                  <a:srgbClr val="65A06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TextBox 14">
                <a:extLst>
                  <a:ext uri="{FF2B5EF4-FFF2-40B4-BE49-F238E27FC236}">
                    <a16:creationId xmlns:a16="http://schemas.microsoft.com/office/drawing/2014/main" id="{E6C6799B-4C73-EF40-8D2D-FDA2BA811279}"/>
                  </a:ext>
                </a:extLst>
              </p:cNvPr>
              <p:cNvSpPr txBox="1"/>
              <p:nvPr/>
            </p:nvSpPr>
            <p:spPr>
              <a:xfrm>
                <a:off x="9470085" y="3027959"/>
                <a:ext cx="1379352" cy="461665"/>
              </a:xfrm>
              <a:prstGeom prst="rect">
                <a:avLst/>
              </a:prstGeom>
              <a:noFill/>
            </p:spPr>
            <p:txBody>
              <a:bodyPr wrap="none" lIns="182880" tIns="146304" rIns="182880" bIns="146304" rtlCol="0">
                <a:spAutoFit/>
              </a:bodyPr>
              <a:lstStyle/>
              <a:p>
                <a:pPr>
                  <a:lnSpc>
                    <a:spcPct val="90000"/>
                  </a:lnSpc>
                  <a:spcAft>
                    <a:spcPts val="600"/>
                  </a:spcAft>
                </a:pPr>
                <a:r>
                  <a:rPr lang="en-US" sz="1200">
                    <a:solidFill>
                      <a:srgbClr val="65A065"/>
                    </a:solidFill>
                  </a:rPr>
                  <a:t>API developers</a:t>
                </a:r>
              </a:p>
            </p:txBody>
          </p:sp>
        </p:grpSp>
        <p:cxnSp>
          <p:nvCxnSpPr>
            <p:cNvPr id="94" name="Elbow Connector 93">
              <a:extLst>
                <a:ext uri="{FF2B5EF4-FFF2-40B4-BE49-F238E27FC236}">
                  <a16:creationId xmlns:a16="http://schemas.microsoft.com/office/drawing/2014/main" id="{49785432-1C6C-9045-BC91-CD95D5E8892E}"/>
                </a:ext>
              </a:extLst>
            </p:cNvPr>
            <p:cNvCxnSpPr>
              <a:cxnSpLocks/>
              <a:stCxn id="14" idx="21"/>
            </p:cNvCxnSpPr>
            <p:nvPr/>
          </p:nvCxnSpPr>
          <p:spPr>
            <a:xfrm flipH="1" flipV="1">
              <a:off x="8416899" y="1351481"/>
              <a:ext cx="2805250" cy="1112843"/>
            </a:xfrm>
            <a:prstGeom prst="bentConnector3">
              <a:avLst>
                <a:gd name="adj1" fmla="val -8149"/>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139" name="Group 138">
            <a:extLst>
              <a:ext uri="{FF2B5EF4-FFF2-40B4-BE49-F238E27FC236}">
                <a16:creationId xmlns:a16="http://schemas.microsoft.com/office/drawing/2014/main" id="{7303F258-E3FF-5A41-AC42-D41905B2A7F7}"/>
              </a:ext>
            </a:extLst>
          </p:cNvPr>
          <p:cNvGrpSpPr/>
          <p:nvPr/>
        </p:nvGrpSpPr>
        <p:grpSpPr>
          <a:xfrm>
            <a:off x="10670906" y="3090541"/>
            <a:ext cx="1755051" cy="1807803"/>
            <a:chOff x="10781519" y="3135654"/>
            <a:chExt cx="1755051" cy="1807803"/>
          </a:xfrm>
        </p:grpSpPr>
        <p:grpSp>
          <p:nvGrpSpPr>
            <p:cNvPr id="68" name="Group 67">
              <a:extLst>
                <a:ext uri="{FF2B5EF4-FFF2-40B4-BE49-F238E27FC236}">
                  <a16:creationId xmlns:a16="http://schemas.microsoft.com/office/drawing/2014/main" id="{78CEC079-0554-BC46-872B-2AC4FE8DF6FD}"/>
                </a:ext>
              </a:extLst>
            </p:cNvPr>
            <p:cNvGrpSpPr/>
            <p:nvPr/>
          </p:nvGrpSpPr>
          <p:grpSpPr>
            <a:xfrm>
              <a:off x="10781519" y="3729494"/>
              <a:ext cx="1755051" cy="461665"/>
              <a:chOff x="10064280" y="5685624"/>
              <a:chExt cx="1755051" cy="461665"/>
            </a:xfrm>
          </p:grpSpPr>
          <p:pic>
            <p:nvPicPr>
              <p:cNvPr id="27" name="Picture 26">
                <a:extLst>
                  <a:ext uri="{FF2B5EF4-FFF2-40B4-BE49-F238E27FC236}">
                    <a16:creationId xmlns:a16="http://schemas.microsoft.com/office/drawing/2014/main" id="{0BBBC238-FE44-3346-BE12-372A3A13512D}"/>
                  </a:ext>
                </a:extLst>
              </p:cNvPr>
              <p:cNvPicPr>
                <a:picLocks noChangeAspect="1"/>
              </p:cNvPicPr>
              <p:nvPr/>
            </p:nvPicPr>
            <p:blipFill rotWithShape="1">
              <a:blip r:embed="rId5"/>
              <a:srcRect b="27190"/>
              <a:stretch/>
            </p:blipFill>
            <p:spPr>
              <a:xfrm>
                <a:off x="10064280" y="5697092"/>
                <a:ext cx="548640" cy="439411"/>
              </a:xfrm>
              <a:prstGeom prst="rect">
                <a:avLst/>
              </a:prstGeom>
            </p:spPr>
          </p:pic>
          <p:sp>
            <p:nvSpPr>
              <p:cNvPr id="42" name="TextBox 41">
                <a:extLst>
                  <a:ext uri="{FF2B5EF4-FFF2-40B4-BE49-F238E27FC236}">
                    <a16:creationId xmlns:a16="http://schemas.microsoft.com/office/drawing/2014/main" id="{AACBECDA-22A6-AB40-BBA9-6698D0A355BB}"/>
                  </a:ext>
                </a:extLst>
              </p:cNvPr>
              <p:cNvSpPr txBox="1"/>
              <p:nvPr/>
            </p:nvSpPr>
            <p:spPr>
              <a:xfrm>
                <a:off x="10448864" y="5685624"/>
                <a:ext cx="1370467" cy="461665"/>
              </a:xfrm>
              <a:prstGeom prst="rect">
                <a:avLst/>
              </a:prstGeom>
              <a:noFill/>
            </p:spPr>
            <p:txBody>
              <a:bodyPr wrap="square" lIns="182880" tIns="146304" rIns="182880" bIns="146304" rtlCol="0">
                <a:spAutoFit/>
              </a:bodyPr>
              <a:lstStyle/>
              <a:p>
                <a:pPr>
                  <a:lnSpc>
                    <a:spcPct val="90000"/>
                  </a:lnSpc>
                  <a:spcAft>
                    <a:spcPts val="600"/>
                  </a:spcAft>
                </a:pPr>
                <a:r>
                  <a:rPr lang="en-US" sz="1200">
                    <a:solidFill>
                      <a:schemeClr val="bg1"/>
                    </a:solidFill>
                  </a:rPr>
                  <a:t>API definition</a:t>
                </a:r>
                <a:endParaRPr lang="en-US" sz="1000" i="1">
                  <a:solidFill>
                    <a:schemeClr val="bg1"/>
                  </a:solidFill>
                </a:endParaRPr>
              </a:p>
            </p:txBody>
          </p:sp>
        </p:grpSp>
        <p:grpSp>
          <p:nvGrpSpPr>
            <p:cNvPr id="67" name="Group 66">
              <a:extLst>
                <a:ext uri="{FF2B5EF4-FFF2-40B4-BE49-F238E27FC236}">
                  <a16:creationId xmlns:a16="http://schemas.microsoft.com/office/drawing/2014/main" id="{EAA52F82-5AD8-A447-B727-3FE8A2D7C367}"/>
                </a:ext>
              </a:extLst>
            </p:cNvPr>
            <p:cNvGrpSpPr/>
            <p:nvPr/>
          </p:nvGrpSpPr>
          <p:grpSpPr>
            <a:xfrm>
              <a:off x="10859832" y="4149393"/>
              <a:ext cx="1473522" cy="794064"/>
              <a:chOff x="8798702" y="5725638"/>
              <a:chExt cx="1473522" cy="794064"/>
            </a:xfrm>
          </p:grpSpPr>
          <p:pic>
            <p:nvPicPr>
              <p:cNvPr id="60" name="Graphic 59">
                <a:extLst>
                  <a:ext uri="{FF2B5EF4-FFF2-40B4-BE49-F238E27FC236}">
                    <a16:creationId xmlns:a16="http://schemas.microsoft.com/office/drawing/2014/main" id="{49F74D31-E87F-E740-9F6D-CBB178716AA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861277" y="6018723"/>
                <a:ext cx="274320" cy="274320"/>
              </a:xfrm>
              <a:prstGeom prst="rect">
                <a:avLst/>
              </a:prstGeom>
            </p:spPr>
          </p:pic>
          <p:sp>
            <p:nvSpPr>
              <p:cNvPr id="61" name="Rectangle 60">
                <a:extLst>
                  <a:ext uri="{FF2B5EF4-FFF2-40B4-BE49-F238E27FC236}">
                    <a16:creationId xmlns:a16="http://schemas.microsoft.com/office/drawing/2014/main" id="{B1C95C3F-ADAD-0F4A-81B4-0A85834ECE24}"/>
                  </a:ext>
                </a:extLst>
              </p:cNvPr>
              <p:cNvSpPr/>
              <p:nvPr/>
            </p:nvSpPr>
            <p:spPr bwMode="auto">
              <a:xfrm>
                <a:off x="8798702" y="5962064"/>
                <a:ext cx="365760" cy="365760"/>
              </a:xfrm>
              <a:prstGeom prst="rect">
                <a:avLst/>
              </a:prstGeom>
              <a:noFill/>
              <a:ln>
                <a:solidFill>
                  <a:schemeClr val="bg2">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chemeClr val="bg1"/>
                  </a:solidFill>
                  <a:ea typeface="Segoe UI" pitchFamily="34" charset="0"/>
                  <a:cs typeface="Segoe UI" pitchFamily="34" charset="0"/>
                </a:endParaRPr>
              </a:p>
            </p:txBody>
          </p:sp>
          <p:sp>
            <p:nvSpPr>
              <p:cNvPr id="64" name="TextBox 63">
                <a:extLst>
                  <a:ext uri="{FF2B5EF4-FFF2-40B4-BE49-F238E27FC236}">
                    <a16:creationId xmlns:a16="http://schemas.microsoft.com/office/drawing/2014/main" id="{4A0673B4-23A4-B043-8FF6-4796447AF34B}"/>
                  </a:ext>
                </a:extLst>
              </p:cNvPr>
              <p:cNvSpPr txBox="1"/>
              <p:nvPr/>
            </p:nvSpPr>
            <p:spPr>
              <a:xfrm>
                <a:off x="9119092" y="5725638"/>
                <a:ext cx="1153132" cy="794064"/>
              </a:xfrm>
              <a:prstGeom prst="rect">
                <a:avLst/>
              </a:prstGeom>
              <a:noFill/>
            </p:spPr>
            <p:txBody>
              <a:bodyPr wrap="square" lIns="182880" tIns="146304" rIns="182880" bIns="146304" rtlCol="0">
                <a:spAutoFit/>
              </a:bodyPr>
              <a:lstStyle/>
              <a:p>
                <a:pPr>
                  <a:lnSpc>
                    <a:spcPct val="90000"/>
                  </a:lnSpc>
                  <a:spcAft>
                    <a:spcPts val="600"/>
                  </a:spcAft>
                </a:pPr>
                <a:r>
                  <a:rPr lang="en-US" sz="1200">
                    <a:solidFill>
                      <a:schemeClr val="bg1"/>
                    </a:solidFill>
                  </a:rPr>
                  <a:t>API and operation policies</a:t>
                </a:r>
                <a:endParaRPr lang="en-US" sz="1000" i="1">
                  <a:solidFill>
                    <a:schemeClr val="bg1"/>
                  </a:solidFill>
                </a:endParaRPr>
              </a:p>
            </p:txBody>
          </p:sp>
        </p:grpSp>
        <p:cxnSp>
          <p:nvCxnSpPr>
            <p:cNvPr id="115" name="Straight Arrow Connector 114">
              <a:extLst>
                <a:ext uri="{FF2B5EF4-FFF2-40B4-BE49-F238E27FC236}">
                  <a16:creationId xmlns:a16="http://schemas.microsoft.com/office/drawing/2014/main" id="{2B6A095D-484E-6046-B9A3-BB922778C066}"/>
                </a:ext>
              </a:extLst>
            </p:cNvPr>
            <p:cNvCxnSpPr>
              <a:cxnSpLocks/>
            </p:cNvCxnSpPr>
            <p:nvPr/>
          </p:nvCxnSpPr>
          <p:spPr>
            <a:xfrm flipH="1">
              <a:off x="11033819" y="3135654"/>
              <a:ext cx="614" cy="533283"/>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41601340-39DD-604C-987C-40023538E07F}"/>
                </a:ext>
              </a:extLst>
            </p:cNvPr>
            <p:cNvSpPr txBox="1"/>
            <p:nvPr/>
          </p:nvSpPr>
          <p:spPr>
            <a:xfrm>
              <a:off x="11116574" y="3262435"/>
              <a:ext cx="330475" cy="184666"/>
            </a:xfrm>
            <a:prstGeom prst="rect">
              <a:avLst/>
            </a:prstGeom>
            <a:noFill/>
          </p:spPr>
          <p:txBody>
            <a:bodyPr wrap="none" lIns="0" tIns="0" rIns="0" bIns="0" rtlCol="0">
              <a:spAutoFit/>
            </a:bodyPr>
            <a:lstStyle/>
            <a:p>
              <a:pPr algn="l"/>
              <a:r>
                <a:rPr lang="en-US" sz="1200" i="1">
                  <a:solidFill>
                    <a:schemeClr val="bg1"/>
                  </a:solidFill>
                </a:rPr>
                <a:t>write</a:t>
              </a:r>
            </a:p>
          </p:txBody>
        </p:sp>
      </p:grpSp>
      <p:grpSp>
        <p:nvGrpSpPr>
          <p:cNvPr id="26" name="Group 25">
            <a:extLst>
              <a:ext uri="{FF2B5EF4-FFF2-40B4-BE49-F238E27FC236}">
                <a16:creationId xmlns:a16="http://schemas.microsoft.com/office/drawing/2014/main" id="{35C804A7-1FE1-AE46-B8B6-098C4A132CA4}"/>
              </a:ext>
            </a:extLst>
          </p:cNvPr>
          <p:cNvGrpSpPr/>
          <p:nvPr/>
        </p:nvGrpSpPr>
        <p:grpSpPr>
          <a:xfrm>
            <a:off x="7425595" y="1000210"/>
            <a:ext cx="1207703" cy="947824"/>
            <a:chOff x="7052720" y="1000210"/>
            <a:chExt cx="1207703" cy="947824"/>
          </a:xfrm>
        </p:grpSpPr>
        <p:sp>
          <p:nvSpPr>
            <p:cNvPr id="11" name="TextBox 10">
              <a:extLst>
                <a:ext uri="{FF2B5EF4-FFF2-40B4-BE49-F238E27FC236}">
                  <a16:creationId xmlns:a16="http://schemas.microsoft.com/office/drawing/2014/main" id="{990EB682-E55B-994C-9105-90896FD68642}"/>
                </a:ext>
              </a:extLst>
            </p:cNvPr>
            <p:cNvSpPr txBox="1"/>
            <p:nvPr/>
          </p:nvSpPr>
          <p:spPr>
            <a:xfrm>
              <a:off x="7052720" y="1500219"/>
              <a:ext cx="1207703" cy="447815"/>
            </a:xfrm>
            <a:prstGeom prst="rect">
              <a:avLst/>
            </a:prstGeom>
            <a:noFill/>
            <a:ln>
              <a:noFill/>
            </a:ln>
          </p:spPr>
          <p:txBody>
            <a:bodyPr wrap="none" lIns="182880" tIns="146304" rIns="182880" bIns="146304" rtlCol="0">
              <a:spAutoFit/>
            </a:bodyPr>
            <a:lstStyle/>
            <a:p>
              <a:pPr>
                <a:lnSpc>
                  <a:spcPct val="90000"/>
                </a:lnSpc>
                <a:spcAft>
                  <a:spcPts val="600"/>
                </a:spcAft>
              </a:pPr>
              <a:r>
                <a:rPr lang="en-US" sz="1100">
                  <a:solidFill>
                    <a:srgbClr val="65A065"/>
                  </a:solidFill>
                </a:rPr>
                <a:t>Development</a:t>
              </a:r>
            </a:p>
          </p:txBody>
        </p:sp>
        <p:pic>
          <p:nvPicPr>
            <p:cNvPr id="66" name="Picture 65">
              <a:extLst>
                <a:ext uri="{FF2B5EF4-FFF2-40B4-BE49-F238E27FC236}">
                  <a16:creationId xmlns:a16="http://schemas.microsoft.com/office/drawing/2014/main" id="{69CF3A99-F41D-DB48-B4D4-536C25CCD44B}"/>
                </a:ext>
              </a:extLst>
            </p:cNvPr>
            <p:cNvPicPr>
              <a:picLocks noChangeAspect="1"/>
            </p:cNvPicPr>
            <p:nvPr/>
          </p:nvPicPr>
          <p:blipFill>
            <a:blip r:embed="rId4">
              <a:duotone>
                <a:srgbClr val="107C10">
                  <a:shade val="45000"/>
                  <a:satMod val="135000"/>
                </a:srgbClr>
                <a:prstClr val="white"/>
              </a:duotone>
              <a:extLst>
                <a:ext uri="{28A0092B-C50C-407E-A947-70E740481C1C}">
                  <a14:useLocalDpi xmlns:a14="http://schemas.microsoft.com/office/drawing/2010/main" val="0"/>
                </a:ext>
              </a:extLst>
            </a:blip>
            <a:stretch>
              <a:fillRect/>
            </a:stretch>
          </p:blipFill>
          <p:spPr>
            <a:xfrm>
              <a:off x="7330346" y="1000210"/>
              <a:ext cx="627103" cy="627103"/>
            </a:xfrm>
            <a:prstGeom prst="rect">
              <a:avLst/>
            </a:prstGeom>
            <a:ln>
              <a:noFill/>
            </a:ln>
          </p:spPr>
        </p:pic>
      </p:grpSp>
      <p:grpSp>
        <p:nvGrpSpPr>
          <p:cNvPr id="137" name="Group 136">
            <a:extLst>
              <a:ext uri="{FF2B5EF4-FFF2-40B4-BE49-F238E27FC236}">
                <a16:creationId xmlns:a16="http://schemas.microsoft.com/office/drawing/2014/main" id="{71314902-0AFE-A845-8470-92DC84F2ACA1}"/>
              </a:ext>
            </a:extLst>
          </p:cNvPr>
          <p:cNvGrpSpPr/>
          <p:nvPr/>
        </p:nvGrpSpPr>
        <p:grpSpPr>
          <a:xfrm>
            <a:off x="8240350" y="1450519"/>
            <a:ext cx="2109507" cy="2946846"/>
            <a:chOff x="8181949" y="1461300"/>
            <a:chExt cx="2109507" cy="2946846"/>
          </a:xfrm>
        </p:grpSpPr>
        <p:grpSp>
          <p:nvGrpSpPr>
            <p:cNvPr id="82" name="Group 81">
              <a:extLst>
                <a:ext uri="{FF2B5EF4-FFF2-40B4-BE49-F238E27FC236}">
                  <a16:creationId xmlns:a16="http://schemas.microsoft.com/office/drawing/2014/main" id="{4D2383CE-F8CA-4B47-B121-A6CD29D7C92E}"/>
                </a:ext>
              </a:extLst>
            </p:cNvPr>
            <p:cNvGrpSpPr/>
            <p:nvPr/>
          </p:nvGrpSpPr>
          <p:grpSpPr>
            <a:xfrm>
              <a:off x="8181949" y="1461300"/>
              <a:ext cx="1545789" cy="2946846"/>
              <a:chOff x="8181949" y="1461300"/>
              <a:chExt cx="1545789" cy="2946846"/>
            </a:xfrm>
          </p:grpSpPr>
          <p:cxnSp>
            <p:nvCxnSpPr>
              <p:cNvPr id="56" name="Straight Connector 55">
                <a:extLst>
                  <a:ext uri="{FF2B5EF4-FFF2-40B4-BE49-F238E27FC236}">
                    <a16:creationId xmlns:a16="http://schemas.microsoft.com/office/drawing/2014/main" id="{83CBB145-1203-1B4B-8DAF-8ECA7BFE66DE}"/>
                  </a:ext>
                </a:extLst>
              </p:cNvPr>
              <p:cNvCxnSpPr>
                <a:cxnSpLocks/>
              </p:cNvCxnSpPr>
              <p:nvPr/>
            </p:nvCxnSpPr>
            <p:spPr>
              <a:xfrm>
                <a:off x="8181949" y="1461300"/>
                <a:ext cx="1544746" cy="766127"/>
              </a:xfrm>
              <a:prstGeom prst="line">
                <a:avLst/>
              </a:prstGeom>
              <a:ln w="19050">
                <a:solidFill>
                  <a:srgbClr val="65A065"/>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04BB70-A9EA-534A-B36F-60C5220A482B}"/>
                  </a:ext>
                </a:extLst>
              </p:cNvPr>
              <p:cNvCxnSpPr/>
              <p:nvPr/>
            </p:nvCxnSpPr>
            <p:spPr>
              <a:xfrm>
                <a:off x="9727738" y="2257067"/>
                <a:ext cx="0" cy="1757173"/>
              </a:xfrm>
              <a:prstGeom prst="line">
                <a:avLst/>
              </a:prstGeom>
              <a:ln w="19050">
                <a:solidFill>
                  <a:srgbClr val="65A065"/>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834D6FBB-D337-F64B-AFCA-2D390F9E9C22}"/>
                  </a:ext>
                </a:extLst>
              </p:cNvPr>
              <p:cNvCxnSpPr>
                <a:cxnSpLocks/>
              </p:cNvCxnSpPr>
              <p:nvPr/>
            </p:nvCxnSpPr>
            <p:spPr>
              <a:xfrm flipH="1">
                <a:off x="8954322" y="4050771"/>
                <a:ext cx="766465" cy="357375"/>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92" name="TextBox 91">
              <a:extLst>
                <a:ext uri="{FF2B5EF4-FFF2-40B4-BE49-F238E27FC236}">
                  <a16:creationId xmlns:a16="http://schemas.microsoft.com/office/drawing/2014/main" id="{8DB2B84D-ADE9-EC43-AF82-8B166FBD29FD}"/>
                </a:ext>
              </a:extLst>
            </p:cNvPr>
            <p:cNvSpPr txBox="1"/>
            <p:nvPr/>
          </p:nvSpPr>
          <p:spPr>
            <a:xfrm>
              <a:off x="9842038" y="2987044"/>
              <a:ext cx="449418" cy="184666"/>
            </a:xfrm>
            <a:prstGeom prst="rect">
              <a:avLst/>
            </a:prstGeom>
            <a:noFill/>
          </p:spPr>
          <p:txBody>
            <a:bodyPr wrap="none" lIns="0" tIns="0" rIns="0" bIns="0" rtlCol="0">
              <a:spAutoFit/>
            </a:bodyPr>
            <a:lstStyle/>
            <a:p>
              <a:pPr algn="l"/>
              <a:r>
                <a:rPr lang="en-US" sz="1200" i="1">
                  <a:solidFill>
                    <a:schemeClr val="bg1"/>
                  </a:solidFill>
                </a:rPr>
                <a:t>extract</a:t>
              </a:r>
            </a:p>
          </p:txBody>
        </p:sp>
      </p:grpSp>
      <p:sp>
        <p:nvSpPr>
          <p:cNvPr id="84" name="Freeform 83">
            <a:extLst>
              <a:ext uri="{FF2B5EF4-FFF2-40B4-BE49-F238E27FC236}">
                <a16:creationId xmlns:a16="http://schemas.microsoft.com/office/drawing/2014/main" id="{4C1BF9E5-9277-3845-8495-F4EC49FD7C62}"/>
              </a:ext>
            </a:extLst>
          </p:cNvPr>
          <p:cNvSpPr/>
          <p:nvPr/>
        </p:nvSpPr>
        <p:spPr bwMode="auto">
          <a:xfrm>
            <a:off x="3037840" y="3799840"/>
            <a:ext cx="175926" cy="1066800"/>
          </a:xfrm>
          <a:custGeom>
            <a:avLst/>
            <a:gdLst>
              <a:gd name="connsiteX0" fmla="*/ 0 w 175926"/>
              <a:gd name="connsiteY0" fmla="*/ 0 h 1066800"/>
              <a:gd name="connsiteX1" fmla="*/ 101600 w 175926"/>
              <a:gd name="connsiteY1" fmla="*/ 1066800 h 1066800"/>
            </a:gdLst>
            <a:ahLst/>
            <a:cxnLst>
              <a:cxn ang="0">
                <a:pos x="connsiteX0" y="connsiteY0"/>
              </a:cxn>
              <a:cxn ang="0">
                <a:pos x="connsiteX1" y="connsiteY1"/>
              </a:cxn>
            </a:cxnLst>
            <a:rect l="l" t="t" r="r" b="b"/>
            <a:pathLst>
              <a:path w="175926" h="1066800">
                <a:moveTo>
                  <a:pt x="0" y="0"/>
                </a:moveTo>
                <a:cubicBezTo>
                  <a:pt x="131233" y="498686"/>
                  <a:pt x="262467" y="997373"/>
                  <a:pt x="101600" y="1066800"/>
                </a:cubicBezTo>
              </a:path>
            </a:pathLst>
          </a:cu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76485B7F-8EAC-4C55-929F-EA8A42720941}"/>
              </a:ext>
            </a:extLst>
          </p:cNvPr>
          <p:cNvGrpSpPr/>
          <p:nvPr/>
        </p:nvGrpSpPr>
        <p:grpSpPr>
          <a:xfrm>
            <a:off x="192083" y="1301112"/>
            <a:ext cx="2338086" cy="1671032"/>
            <a:chOff x="192083" y="1301112"/>
            <a:chExt cx="2338086" cy="1671032"/>
          </a:xfrm>
        </p:grpSpPr>
        <p:grpSp>
          <p:nvGrpSpPr>
            <p:cNvPr id="135" name="Group 134">
              <a:extLst>
                <a:ext uri="{FF2B5EF4-FFF2-40B4-BE49-F238E27FC236}">
                  <a16:creationId xmlns:a16="http://schemas.microsoft.com/office/drawing/2014/main" id="{29BC3124-78BA-9A43-A5AB-14C817D6E499}"/>
                </a:ext>
              </a:extLst>
            </p:cNvPr>
            <p:cNvGrpSpPr/>
            <p:nvPr/>
          </p:nvGrpSpPr>
          <p:grpSpPr>
            <a:xfrm>
              <a:off x="192083" y="1301112"/>
              <a:ext cx="2338086" cy="1671032"/>
              <a:chOff x="871834" y="1370523"/>
              <a:chExt cx="1974406" cy="1671032"/>
            </a:xfrm>
          </p:grpSpPr>
          <p:sp>
            <p:nvSpPr>
              <p:cNvPr id="18" name="TextBox 17">
                <a:extLst>
                  <a:ext uri="{FF2B5EF4-FFF2-40B4-BE49-F238E27FC236}">
                    <a16:creationId xmlns:a16="http://schemas.microsoft.com/office/drawing/2014/main" id="{16030D93-313E-304A-BE22-2899AB64E14D}"/>
                  </a:ext>
                </a:extLst>
              </p:cNvPr>
              <p:cNvSpPr txBox="1"/>
              <p:nvPr/>
            </p:nvSpPr>
            <p:spPr>
              <a:xfrm>
                <a:off x="871834" y="2579890"/>
                <a:ext cx="1330557" cy="461665"/>
              </a:xfrm>
              <a:prstGeom prst="rect">
                <a:avLst/>
              </a:prstGeom>
              <a:noFill/>
            </p:spPr>
            <p:txBody>
              <a:bodyPr wrap="none" lIns="182880" tIns="146304" rIns="182880" bIns="146304" rtlCol="0">
                <a:spAutoFit/>
              </a:bodyPr>
              <a:lstStyle/>
              <a:p>
                <a:pPr>
                  <a:lnSpc>
                    <a:spcPct val="90000"/>
                  </a:lnSpc>
                  <a:spcAft>
                    <a:spcPts val="600"/>
                  </a:spcAft>
                </a:pPr>
                <a:r>
                  <a:rPr lang="en-US" sz="1200">
                    <a:solidFill>
                      <a:srgbClr val="0070C0"/>
                    </a:solidFill>
                  </a:rPr>
                  <a:t>API publishers</a:t>
                </a:r>
              </a:p>
            </p:txBody>
          </p:sp>
          <p:cxnSp>
            <p:nvCxnSpPr>
              <p:cNvPr id="105" name="Elbow Connector 104">
                <a:extLst>
                  <a:ext uri="{FF2B5EF4-FFF2-40B4-BE49-F238E27FC236}">
                    <a16:creationId xmlns:a16="http://schemas.microsoft.com/office/drawing/2014/main" id="{CC484951-D4E2-484E-A62E-AF073E7D0F9E}"/>
                  </a:ext>
                </a:extLst>
              </p:cNvPr>
              <p:cNvCxnSpPr>
                <a:cxnSpLocks/>
                <a:stCxn id="117" idx="1"/>
              </p:cNvCxnSpPr>
              <p:nvPr/>
            </p:nvCxnSpPr>
            <p:spPr>
              <a:xfrm flipV="1">
                <a:off x="1401125" y="1370523"/>
                <a:ext cx="1445115" cy="896839"/>
              </a:xfrm>
              <a:prstGeom prst="bentConnector3">
                <a:avLst>
                  <a:gd name="adj1" fmla="val 252"/>
                </a:avLst>
              </a:prstGeom>
              <a:ln w="19050">
                <a:solidFill>
                  <a:schemeClr val="accent3"/>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117" name="people_12" descr="Group, partners, collaboration&#10;">
              <a:extLst>
                <a:ext uri="{FF2B5EF4-FFF2-40B4-BE49-F238E27FC236}">
                  <a16:creationId xmlns:a16="http://schemas.microsoft.com/office/drawing/2014/main" id="{9FA0B059-A98D-44CE-B23E-0201B50575FC}"/>
                </a:ext>
              </a:extLst>
            </p:cNvPr>
            <p:cNvSpPr>
              <a:spLocks noChangeAspect="1" noEditPoints="1"/>
            </p:cNvSpPr>
            <p:nvPr/>
          </p:nvSpPr>
          <p:spPr bwMode="auto">
            <a:xfrm>
              <a:off x="605131" y="2170979"/>
              <a:ext cx="428704" cy="365760"/>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9050" cap="sq">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3" name="Group 52">
            <a:extLst>
              <a:ext uri="{FF2B5EF4-FFF2-40B4-BE49-F238E27FC236}">
                <a16:creationId xmlns:a16="http://schemas.microsoft.com/office/drawing/2014/main" id="{4156AEB8-25EB-41D7-8104-2BF33C08F87E}"/>
              </a:ext>
            </a:extLst>
          </p:cNvPr>
          <p:cNvGrpSpPr/>
          <p:nvPr/>
        </p:nvGrpSpPr>
        <p:grpSpPr>
          <a:xfrm>
            <a:off x="1287736" y="1944345"/>
            <a:ext cx="3177459" cy="4499348"/>
            <a:chOff x="1287736" y="1944345"/>
            <a:chExt cx="3177459" cy="4499348"/>
          </a:xfrm>
        </p:grpSpPr>
        <p:grpSp>
          <p:nvGrpSpPr>
            <p:cNvPr id="52" name="Group 51">
              <a:extLst>
                <a:ext uri="{FF2B5EF4-FFF2-40B4-BE49-F238E27FC236}">
                  <a16:creationId xmlns:a16="http://schemas.microsoft.com/office/drawing/2014/main" id="{4FEA6372-EED4-4E06-AFDC-F013BBFAB24A}"/>
                </a:ext>
              </a:extLst>
            </p:cNvPr>
            <p:cNvGrpSpPr/>
            <p:nvPr/>
          </p:nvGrpSpPr>
          <p:grpSpPr>
            <a:xfrm>
              <a:off x="1287736" y="1944345"/>
              <a:ext cx="3177459" cy="4499348"/>
              <a:chOff x="1287736" y="1944345"/>
              <a:chExt cx="3177459" cy="4499348"/>
            </a:xfrm>
          </p:grpSpPr>
          <p:grpSp>
            <p:nvGrpSpPr>
              <p:cNvPr id="19" name="Group 18">
                <a:extLst>
                  <a:ext uri="{FF2B5EF4-FFF2-40B4-BE49-F238E27FC236}">
                    <a16:creationId xmlns:a16="http://schemas.microsoft.com/office/drawing/2014/main" id="{4C4334B5-FA11-44EA-8EFE-0BCD95CC7794}"/>
                  </a:ext>
                </a:extLst>
              </p:cNvPr>
              <p:cNvGrpSpPr/>
              <p:nvPr/>
            </p:nvGrpSpPr>
            <p:grpSpPr>
              <a:xfrm>
                <a:off x="1287736" y="1944345"/>
                <a:ext cx="3172746" cy="4499348"/>
                <a:chOff x="1287736" y="1944345"/>
                <a:chExt cx="3172746" cy="4499348"/>
              </a:xfrm>
            </p:grpSpPr>
            <p:sp>
              <p:nvSpPr>
                <p:cNvPr id="81" name="Rectangle 80">
                  <a:extLst>
                    <a:ext uri="{FF2B5EF4-FFF2-40B4-BE49-F238E27FC236}">
                      <a16:creationId xmlns:a16="http://schemas.microsoft.com/office/drawing/2014/main" id="{720A1B14-0D05-4647-8C96-E966A4AFD746}"/>
                    </a:ext>
                  </a:extLst>
                </p:cNvPr>
                <p:cNvSpPr/>
                <p:nvPr/>
              </p:nvSpPr>
              <p:spPr>
                <a:xfrm>
                  <a:off x="1287736" y="1975650"/>
                  <a:ext cx="1468662" cy="757130"/>
                </a:xfrm>
                <a:prstGeom prst="rect">
                  <a:avLst/>
                </a:prstGeom>
              </p:spPr>
              <p:txBody>
                <a:bodyPr wrap="square">
                  <a:spAutoFit/>
                </a:bodyPr>
                <a:lstStyle/>
                <a:p>
                  <a:pPr>
                    <a:lnSpc>
                      <a:spcPct val="90000"/>
                    </a:lnSpc>
                    <a:spcAft>
                      <a:spcPts val="600"/>
                    </a:spcAft>
                  </a:pPr>
                  <a:r>
                    <a:rPr lang="en-US" sz="1200" i="1" dirty="0">
                      <a:solidFill>
                        <a:schemeClr val="bg1"/>
                      </a:solidFill>
                    </a:rPr>
                    <a:t>deploy full or subset of templates on schedule or on request</a:t>
                  </a:r>
                </a:p>
              </p:txBody>
            </p:sp>
            <p:grpSp>
              <p:nvGrpSpPr>
                <p:cNvPr id="17" name="Group 16">
                  <a:extLst>
                    <a:ext uri="{FF2B5EF4-FFF2-40B4-BE49-F238E27FC236}">
                      <a16:creationId xmlns:a16="http://schemas.microsoft.com/office/drawing/2014/main" id="{71BCA1BA-41C5-42DF-8410-9A5870F0ABD2}"/>
                    </a:ext>
                  </a:extLst>
                </p:cNvPr>
                <p:cNvGrpSpPr/>
                <p:nvPr/>
              </p:nvGrpSpPr>
              <p:grpSpPr>
                <a:xfrm>
                  <a:off x="1324515" y="1944345"/>
                  <a:ext cx="3135967" cy="4499348"/>
                  <a:chOff x="1324515" y="1944345"/>
                  <a:chExt cx="3135967" cy="4499348"/>
                </a:xfrm>
              </p:grpSpPr>
              <p:cxnSp>
                <p:nvCxnSpPr>
                  <p:cNvPr id="85" name="Straight Arrow Connector 84">
                    <a:extLst>
                      <a:ext uri="{FF2B5EF4-FFF2-40B4-BE49-F238E27FC236}">
                        <a16:creationId xmlns:a16="http://schemas.microsoft.com/office/drawing/2014/main" id="{927D1673-4AC0-CC42-B3DD-940F0868E8A7}"/>
                      </a:ext>
                    </a:extLst>
                  </p:cNvPr>
                  <p:cNvCxnSpPr>
                    <a:cxnSpLocks/>
                  </p:cNvCxnSpPr>
                  <p:nvPr/>
                </p:nvCxnSpPr>
                <p:spPr>
                  <a:xfrm flipV="1">
                    <a:off x="2942810" y="1944345"/>
                    <a:ext cx="1" cy="1527923"/>
                  </a:xfrm>
                  <a:prstGeom prst="straightConnector1">
                    <a:avLst/>
                  </a:prstGeom>
                  <a:ln w="19050">
                    <a:solidFill>
                      <a:schemeClr val="accent3"/>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02" name="Group 101">
                    <a:extLst>
                      <a:ext uri="{FF2B5EF4-FFF2-40B4-BE49-F238E27FC236}">
                        <a16:creationId xmlns:a16="http://schemas.microsoft.com/office/drawing/2014/main" id="{7D0CEB88-94AB-44D9-B5AB-C64EEF43810B}"/>
                      </a:ext>
                    </a:extLst>
                  </p:cNvPr>
                  <p:cNvGrpSpPr/>
                  <p:nvPr/>
                </p:nvGrpSpPr>
                <p:grpSpPr>
                  <a:xfrm>
                    <a:off x="1324515" y="3465965"/>
                    <a:ext cx="3135967" cy="2977728"/>
                    <a:chOff x="1129199" y="3465965"/>
                    <a:chExt cx="3135967" cy="2977728"/>
                  </a:xfrm>
                </p:grpSpPr>
                <p:grpSp>
                  <p:nvGrpSpPr>
                    <p:cNvPr id="133" name="Group 132">
                      <a:extLst>
                        <a:ext uri="{FF2B5EF4-FFF2-40B4-BE49-F238E27FC236}">
                          <a16:creationId xmlns:a16="http://schemas.microsoft.com/office/drawing/2014/main" id="{25C3616C-7225-3B48-94E4-5F2D732079DE}"/>
                        </a:ext>
                      </a:extLst>
                    </p:cNvPr>
                    <p:cNvGrpSpPr/>
                    <p:nvPr/>
                  </p:nvGrpSpPr>
                  <p:grpSpPr>
                    <a:xfrm>
                      <a:off x="1322307" y="3465965"/>
                      <a:ext cx="2942859" cy="2977728"/>
                      <a:chOff x="1322307" y="3465965"/>
                      <a:chExt cx="2942859" cy="2977728"/>
                    </a:xfrm>
                  </p:grpSpPr>
                  <p:sp>
                    <p:nvSpPr>
                      <p:cNvPr id="69" name="TextBox 68">
                        <a:extLst>
                          <a:ext uri="{FF2B5EF4-FFF2-40B4-BE49-F238E27FC236}">
                            <a16:creationId xmlns:a16="http://schemas.microsoft.com/office/drawing/2014/main" id="{C4E71A17-F830-0D45-AB60-1635198DC7A2}"/>
                          </a:ext>
                        </a:extLst>
                      </p:cNvPr>
                      <p:cNvSpPr txBox="1"/>
                      <p:nvPr/>
                    </p:nvSpPr>
                    <p:spPr>
                      <a:xfrm>
                        <a:off x="2472926" y="5982028"/>
                        <a:ext cx="1792240"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Publisher repository</a:t>
                        </a:r>
                      </a:p>
                    </p:txBody>
                  </p:sp>
                  <p:grpSp>
                    <p:nvGrpSpPr>
                      <p:cNvPr id="47" name="Group 46">
                        <a:extLst>
                          <a:ext uri="{FF2B5EF4-FFF2-40B4-BE49-F238E27FC236}">
                            <a16:creationId xmlns:a16="http://schemas.microsoft.com/office/drawing/2014/main" id="{E7EA93C7-D110-A541-91BC-85AFADB96251}"/>
                          </a:ext>
                        </a:extLst>
                      </p:cNvPr>
                      <p:cNvGrpSpPr/>
                      <p:nvPr/>
                    </p:nvGrpSpPr>
                    <p:grpSpPr>
                      <a:xfrm>
                        <a:off x="1322307" y="3465965"/>
                        <a:ext cx="2789112" cy="2935269"/>
                        <a:chOff x="1213835" y="3862412"/>
                        <a:chExt cx="2789112" cy="2935269"/>
                      </a:xfrm>
                    </p:grpSpPr>
                    <p:grpSp>
                      <p:nvGrpSpPr>
                        <p:cNvPr id="34" name="Group 33">
                          <a:extLst>
                            <a:ext uri="{FF2B5EF4-FFF2-40B4-BE49-F238E27FC236}">
                              <a16:creationId xmlns:a16="http://schemas.microsoft.com/office/drawing/2014/main" id="{07498F8F-8A79-B246-A962-EBDA6A338600}"/>
                            </a:ext>
                          </a:extLst>
                        </p:cNvPr>
                        <p:cNvGrpSpPr/>
                        <p:nvPr/>
                      </p:nvGrpSpPr>
                      <p:grpSpPr>
                        <a:xfrm>
                          <a:off x="2350433" y="3916159"/>
                          <a:ext cx="1586999" cy="828798"/>
                          <a:chOff x="3382477" y="2649126"/>
                          <a:chExt cx="1586999" cy="828798"/>
                        </a:xfrm>
                      </p:grpSpPr>
                      <p:sp>
                        <p:nvSpPr>
                          <p:cNvPr id="29" name="TextBox 28">
                            <a:extLst>
                              <a:ext uri="{FF2B5EF4-FFF2-40B4-BE49-F238E27FC236}">
                                <a16:creationId xmlns:a16="http://schemas.microsoft.com/office/drawing/2014/main" id="{ACA20D73-4255-D24F-9EA4-C371442F904F}"/>
                              </a:ext>
                            </a:extLst>
                          </p:cNvPr>
                          <p:cNvSpPr txBox="1"/>
                          <p:nvPr/>
                        </p:nvSpPr>
                        <p:spPr>
                          <a:xfrm>
                            <a:off x="3382477" y="3016259"/>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dirty="0">
                                <a:solidFill>
                                  <a:schemeClr val="bg1"/>
                                </a:solidFill>
                              </a:rPr>
                              <a:t>Service template</a:t>
                            </a:r>
                          </a:p>
                        </p:txBody>
                      </p:sp>
                      <p:pic>
                        <p:nvPicPr>
                          <p:cNvPr id="30" name="Picture 29">
                            <a:extLst>
                              <a:ext uri="{FF2B5EF4-FFF2-40B4-BE49-F238E27FC236}">
                                <a16:creationId xmlns:a16="http://schemas.microsoft.com/office/drawing/2014/main" id="{E625BA86-B711-C945-8F04-E22C8A49259D}"/>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906620" y="2649126"/>
                            <a:ext cx="537718" cy="545744"/>
                          </a:xfrm>
                          <a:prstGeom prst="rect">
                            <a:avLst/>
                          </a:prstGeom>
                        </p:spPr>
                      </p:pic>
                    </p:grpSp>
                    <p:grpSp>
                      <p:nvGrpSpPr>
                        <p:cNvPr id="35" name="Group 34">
                          <a:extLst>
                            <a:ext uri="{FF2B5EF4-FFF2-40B4-BE49-F238E27FC236}">
                              <a16:creationId xmlns:a16="http://schemas.microsoft.com/office/drawing/2014/main" id="{E8FDF957-8D64-8643-B4BE-744EE9E0B934}"/>
                            </a:ext>
                          </a:extLst>
                        </p:cNvPr>
                        <p:cNvGrpSpPr/>
                        <p:nvPr/>
                      </p:nvGrpSpPr>
                      <p:grpSpPr>
                        <a:xfrm>
                          <a:off x="2256315" y="5493004"/>
                          <a:ext cx="1746632" cy="1304677"/>
                          <a:chOff x="5098781" y="3211179"/>
                          <a:chExt cx="1746632" cy="1304677"/>
                        </a:xfrm>
                      </p:grpSpPr>
                      <p:sp>
                        <p:nvSpPr>
                          <p:cNvPr id="32" name="TextBox 31">
                            <a:extLst>
                              <a:ext uri="{FF2B5EF4-FFF2-40B4-BE49-F238E27FC236}">
                                <a16:creationId xmlns:a16="http://schemas.microsoft.com/office/drawing/2014/main" id="{0D8BDE0E-B8B1-D640-BCDE-318AA71ABE4C}"/>
                              </a:ext>
                            </a:extLst>
                          </p:cNvPr>
                          <p:cNvSpPr txBox="1"/>
                          <p:nvPr/>
                        </p:nvSpPr>
                        <p:spPr>
                          <a:xfrm>
                            <a:off x="5098781" y="3567904"/>
                            <a:ext cx="1746632" cy="9479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Shared templates</a:t>
                            </a:r>
                          </a:p>
                          <a:p>
                            <a:pPr algn="ctr">
                              <a:lnSpc>
                                <a:spcPct val="90000"/>
                              </a:lnSpc>
                              <a:spcAft>
                                <a:spcPts val="600"/>
                              </a:spcAft>
                            </a:pPr>
                            <a:r>
                              <a:rPr lang="en-US" altLang="zh-CN" sz="1050">
                                <a:solidFill>
                                  <a:schemeClr val="bg1"/>
                                </a:solidFill>
                              </a:rPr>
                              <a:t>Shared </a:t>
                            </a:r>
                            <a:r>
                              <a:rPr lang="en-US" sz="1050" i="1">
                                <a:solidFill>
                                  <a:schemeClr val="bg1"/>
                                </a:solidFill>
                              </a:rPr>
                              <a:t>resources</a:t>
                            </a:r>
                          </a:p>
                          <a:p>
                            <a:pPr algn="ctr">
                              <a:lnSpc>
                                <a:spcPct val="90000"/>
                              </a:lnSpc>
                              <a:spcAft>
                                <a:spcPts val="600"/>
                              </a:spcAft>
                            </a:pPr>
                            <a:endParaRPr lang="en-US" sz="1200">
                              <a:solidFill>
                                <a:schemeClr val="bg1"/>
                              </a:solidFill>
                            </a:endParaRPr>
                          </a:p>
                        </p:txBody>
                      </p:sp>
                      <p:pic>
                        <p:nvPicPr>
                          <p:cNvPr id="33" name="Picture 32">
                            <a:extLst>
                              <a:ext uri="{FF2B5EF4-FFF2-40B4-BE49-F238E27FC236}">
                                <a16:creationId xmlns:a16="http://schemas.microsoft.com/office/drawing/2014/main" id="{B54C14A4-C636-2142-B586-AFCB5DB40D80}"/>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696428" y="3211179"/>
                            <a:ext cx="537718" cy="545744"/>
                          </a:xfrm>
                          <a:prstGeom prst="rect">
                            <a:avLst/>
                          </a:prstGeom>
                        </p:spPr>
                      </p:pic>
                    </p:grpSp>
                    <p:sp>
                      <p:nvSpPr>
                        <p:cNvPr id="46" name="Rectangle 45">
                          <a:extLst>
                            <a:ext uri="{FF2B5EF4-FFF2-40B4-BE49-F238E27FC236}">
                              <a16:creationId xmlns:a16="http://schemas.microsoft.com/office/drawing/2014/main" id="{7D96E35C-BAD5-A64F-819A-660A36998460}"/>
                            </a:ext>
                          </a:extLst>
                        </p:cNvPr>
                        <p:cNvSpPr/>
                        <p:nvPr/>
                      </p:nvSpPr>
                      <p:spPr bwMode="auto">
                        <a:xfrm>
                          <a:off x="1213835" y="3862412"/>
                          <a:ext cx="2743200" cy="2591933"/>
                        </a:xfrm>
                        <a:prstGeom prst="rect">
                          <a:avLst/>
                        </a:prstGeom>
                        <a:noFill/>
                        <a:ln w="19050">
                          <a:solidFill>
                            <a:schemeClr val="accent3"/>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chemeClr val="bg1"/>
                            </a:solidFill>
                            <a:ea typeface="Segoe UI" pitchFamily="34" charset="0"/>
                            <a:cs typeface="Segoe UI" pitchFamily="34" charset="0"/>
                          </a:endParaRPr>
                        </a:p>
                      </p:txBody>
                    </p:sp>
                  </p:grpSp>
                </p:grpSp>
                <p:grpSp>
                  <p:nvGrpSpPr>
                    <p:cNvPr id="101" name="Group 100">
                      <a:extLst>
                        <a:ext uri="{FF2B5EF4-FFF2-40B4-BE49-F238E27FC236}">
                          <a16:creationId xmlns:a16="http://schemas.microsoft.com/office/drawing/2014/main" id="{D0B9AE56-27C6-4495-A920-51E196A36F93}"/>
                        </a:ext>
                      </a:extLst>
                    </p:cNvPr>
                    <p:cNvGrpSpPr/>
                    <p:nvPr/>
                  </p:nvGrpSpPr>
                  <p:grpSpPr>
                    <a:xfrm>
                      <a:off x="1129199" y="4226500"/>
                      <a:ext cx="1586999" cy="803411"/>
                      <a:chOff x="1129199" y="4226500"/>
                      <a:chExt cx="1586999" cy="803411"/>
                    </a:xfrm>
                  </p:grpSpPr>
                  <p:pic>
                    <p:nvPicPr>
                      <p:cNvPr id="90" name="Picture 89">
                        <a:extLst>
                          <a:ext uri="{FF2B5EF4-FFF2-40B4-BE49-F238E27FC236}">
                            <a16:creationId xmlns:a16="http://schemas.microsoft.com/office/drawing/2014/main" id="{99B8F53E-5B08-4A0A-ADF7-694EC02A2B6F}"/>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598515" y="4226500"/>
                        <a:ext cx="537718" cy="545744"/>
                      </a:xfrm>
                      <a:prstGeom prst="rect">
                        <a:avLst/>
                      </a:prstGeom>
                    </p:spPr>
                  </p:pic>
                  <p:sp>
                    <p:nvSpPr>
                      <p:cNvPr id="93" name="TextBox 92">
                        <a:extLst>
                          <a:ext uri="{FF2B5EF4-FFF2-40B4-BE49-F238E27FC236}">
                            <a16:creationId xmlns:a16="http://schemas.microsoft.com/office/drawing/2014/main" id="{11384AF3-B000-49D8-A5F7-D7D61DEDD0B2}"/>
                          </a:ext>
                        </a:extLst>
                      </p:cNvPr>
                      <p:cNvSpPr txBox="1"/>
                      <p:nvPr/>
                    </p:nvSpPr>
                    <p:spPr>
                      <a:xfrm>
                        <a:off x="1129199" y="4568246"/>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Master template</a:t>
                        </a:r>
                        <a:endParaRPr lang="en-US" sz="1000" i="1">
                          <a:solidFill>
                            <a:schemeClr val="bg1"/>
                          </a:solidFill>
                        </a:endParaRPr>
                      </a:p>
                    </p:txBody>
                  </p:sp>
                </p:grpSp>
                <p:cxnSp>
                  <p:nvCxnSpPr>
                    <p:cNvPr id="95" name="Straight Arrow Connector 94">
                      <a:extLst>
                        <a:ext uri="{FF2B5EF4-FFF2-40B4-BE49-F238E27FC236}">
                          <a16:creationId xmlns:a16="http://schemas.microsoft.com/office/drawing/2014/main" id="{9D503C66-2DB7-4869-AD90-DB63C95B4686}"/>
                        </a:ext>
                      </a:extLst>
                    </p:cNvPr>
                    <p:cNvCxnSpPr>
                      <a:cxnSpLocks/>
                      <a:endCxn id="30" idx="1"/>
                    </p:cNvCxnSpPr>
                    <p:nvPr/>
                  </p:nvCxnSpPr>
                  <p:spPr>
                    <a:xfrm>
                      <a:off x="1921187" y="3792584"/>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99" name="Group 98">
                      <a:extLst>
                        <a:ext uri="{FF2B5EF4-FFF2-40B4-BE49-F238E27FC236}">
                          <a16:creationId xmlns:a16="http://schemas.microsoft.com/office/drawing/2014/main" id="{347E90D3-5ACF-45E4-8C78-A11A68C3749D}"/>
                        </a:ext>
                      </a:extLst>
                    </p:cNvPr>
                    <p:cNvGrpSpPr/>
                    <p:nvPr/>
                  </p:nvGrpSpPr>
                  <p:grpSpPr>
                    <a:xfrm>
                      <a:off x="1920876" y="4925303"/>
                      <a:ext cx="1005840" cy="444126"/>
                      <a:chOff x="1920876" y="4925303"/>
                      <a:chExt cx="1005840" cy="444126"/>
                    </a:xfrm>
                  </p:grpSpPr>
                  <p:cxnSp>
                    <p:nvCxnSpPr>
                      <p:cNvPr id="106" name="Straight Arrow Connector 105">
                        <a:extLst>
                          <a:ext uri="{FF2B5EF4-FFF2-40B4-BE49-F238E27FC236}">
                            <a16:creationId xmlns:a16="http://schemas.microsoft.com/office/drawing/2014/main" id="{2F226A30-079A-49DF-B305-497B1DBCF93C}"/>
                          </a:ext>
                        </a:extLst>
                      </p:cNvPr>
                      <p:cNvCxnSpPr>
                        <a:cxnSpLocks/>
                      </p:cNvCxnSpPr>
                      <p:nvPr/>
                    </p:nvCxnSpPr>
                    <p:spPr>
                      <a:xfrm>
                        <a:off x="1920876" y="5369429"/>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036C4963-2BD5-4D43-A538-8C9D47FEFD6A}"/>
                          </a:ext>
                        </a:extLst>
                      </p:cNvPr>
                      <p:cNvCxnSpPr>
                        <a:cxnSpLocks/>
                      </p:cNvCxnSpPr>
                      <p:nvPr/>
                    </p:nvCxnSpPr>
                    <p:spPr>
                      <a:xfrm flipH="1">
                        <a:off x="1923897" y="4925303"/>
                        <a:ext cx="1" cy="444126"/>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grpSp>
            </p:grpSp>
          </p:grpSp>
          <p:sp>
            <p:nvSpPr>
              <p:cNvPr id="114" name="TextBox 113">
                <a:extLst>
                  <a:ext uri="{FF2B5EF4-FFF2-40B4-BE49-F238E27FC236}">
                    <a16:creationId xmlns:a16="http://schemas.microsoft.com/office/drawing/2014/main" id="{7B4910A8-39E5-402E-A7B4-FB3FD84F06C7}"/>
                  </a:ext>
                </a:extLst>
              </p:cNvPr>
              <p:cNvSpPr txBox="1"/>
              <p:nvPr/>
            </p:nvSpPr>
            <p:spPr>
              <a:xfrm>
                <a:off x="2411936" y="4562660"/>
                <a:ext cx="2053259" cy="9202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API templates</a:t>
                </a:r>
              </a:p>
              <a:p>
                <a:pPr algn="ctr">
                  <a:lnSpc>
                    <a:spcPct val="90000"/>
                  </a:lnSpc>
                  <a:spcAft>
                    <a:spcPts val="600"/>
                  </a:spcAft>
                </a:pPr>
                <a:r>
                  <a:rPr lang="en-US" sz="1100" i="1">
                    <a:solidFill>
                      <a:schemeClr val="bg1"/>
                    </a:solidFill>
                  </a:rPr>
                  <a:t>API and its sub-resources</a:t>
                </a:r>
              </a:p>
              <a:p>
                <a:pPr algn="ctr">
                  <a:lnSpc>
                    <a:spcPct val="90000"/>
                  </a:lnSpc>
                  <a:spcAft>
                    <a:spcPts val="600"/>
                  </a:spcAft>
                </a:pPr>
                <a:endParaRPr lang="en-US" sz="1100">
                  <a:solidFill>
                    <a:schemeClr val="bg1"/>
                  </a:solidFill>
                </a:endParaRPr>
              </a:p>
            </p:txBody>
          </p:sp>
          <p:pic>
            <p:nvPicPr>
              <p:cNvPr id="118" name="Picture 117">
                <a:extLst>
                  <a:ext uri="{FF2B5EF4-FFF2-40B4-BE49-F238E27FC236}">
                    <a16:creationId xmlns:a16="http://schemas.microsoft.com/office/drawing/2014/main" id="{261FA298-89C7-493B-B25E-FBCB4CD93FB4}"/>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157750" y="4219287"/>
                <a:ext cx="537718" cy="545744"/>
              </a:xfrm>
              <a:prstGeom prst="rect">
                <a:avLst/>
              </a:prstGeom>
            </p:spPr>
          </p:pic>
          <p:cxnSp>
            <p:nvCxnSpPr>
              <p:cNvPr id="119" name="Straight Connector 118">
                <a:extLst>
                  <a:ext uri="{FF2B5EF4-FFF2-40B4-BE49-F238E27FC236}">
                    <a16:creationId xmlns:a16="http://schemas.microsoft.com/office/drawing/2014/main" id="{A490A2BC-48D3-4751-82B9-A4B0CF2E5446}"/>
                  </a:ext>
                </a:extLst>
              </p:cNvPr>
              <p:cNvCxnSpPr>
                <a:cxnSpLocks/>
              </p:cNvCxnSpPr>
              <p:nvPr/>
            </p:nvCxnSpPr>
            <p:spPr>
              <a:xfrm flipH="1">
                <a:off x="2116503" y="3792625"/>
                <a:ext cx="3021" cy="433875"/>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123" name="Straight Arrow Connector 122">
              <a:extLst>
                <a:ext uri="{FF2B5EF4-FFF2-40B4-BE49-F238E27FC236}">
                  <a16:creationId xmlns:a16="http://schemas.microsoft.com/office/drawing/2014/main" id="{7DED473D-9D08-450F-A1BF-5BA17707B771}"/>
                </a:ext>
              </a:extLst>
            </p:cNvPr>
            <p:cNvCxnSpPr>
              <a:cxnSpLocks/>
            </p:cNvCxnSpPr>
            <p:nvPr/>
          </p:nvCxnSpPr>
          <p:spPr>
            <a:xfrm flipV="1">
              <a:off x="2336014" y="4482634"/>
              <a:ext cx="774111" cy="7213"/>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181" name="Group 180">
            <a:extLst>
              <a:ext uri="{FF2B5EF4-FFF2-40B4-BE49-F238E27FC236}">
                <a16:creationId xmlns:a16="http://schemas.microsoft.com/office/drawing/2014/main" id="{D889ED50-3403-42A8-859F-734B5EF6FD71}"/>
              </a:ext>
            </a:extLst>
          </p:cNvPr>
          <p:cNvGrpSpPr/>
          <p:nvPr/>
        </p:nvGrpSpPr>
        <p:grpSpPr>
          <a:xfrm>
            <a:off x="6527020" y="3438329"/>
            <a:ext cx="3141976" cy="3012047"/>
            <a:chOff x="6527020" y="3438329"/>
            <a:chExt cx="3141976" cy="3012047"/>
          </a:xfrm>
        </p:grpSpPr>
        <p:sp>
          <p:nvSpPr>
            <p:cNvPr id="171" name="TextBox 170">
              <a:extLst>
                <a:ext uri="{FF2B5EF4-FFF2-40B4-BE49-F238E27FC236}">
                  <a16:creationId xmlns:a16="http://schemas.microsoft.com/office/drawing/2014/main" id="{8527FD9B-03F9-4B0E-BE3F-ACEF6B22D7C3}"/>
                </a:ext>
              </a:extLst>
            </p:cNvPr>
            <p:cNvSpPr txBox="1"/>
            <p:nvPr/>
          </p:nvSpPr>
          <p:spPr>
            <a:xfrm>
              <a:off x="6527020" y="4574826"/>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Master template</a:t>
              </a:r>
              <a:endParaRPr lang="en-US" sz="1000" i="1">
                <a:solidFill>
                  <a:schemeClr val="bg1"/>
                </a:solidFill>
              </a:endParaRPr>
            </a:p>
          </p:txBody>
        </p:sp>
        <p:cxnSp>
          <p:nvCxnSpPr>
            <p:cNvPr id="177" name="Straight Arrow Connector 176">
              <a:extLst>
                <a:ext uri="{FF2B5EF4-FFF2-40B4-BE49-F238E27FC236}">
                  <a16:creationId xmlns:a16="http://schemas.microsoft.com/office/drawing/2014/main" id="{8E61E35C-75BA-4123-8C17-2A93D56CB47C}"/>
                </a:ext>
              </a:extLst>
            </p:cNvPr>
            <p:cNvCxnSpPr>
              <a:cxnSpLocks/>
            </p:cNvCxnSpPr>
            <p:nvPr/>
          </p:nvCxnSpPr>
          <p:spPr>
            <a:xfrm flipV="1">
              <a:off x="7538982" y="4487024"/>
              <a:ext cx="774111" cy="7213"/>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180" name="Group 179">
              <a:extLst>
                <a:ext uri="{FF2B5EF4-FFF2-40B4-BE49-F238E27FC236}">
                  <a16:creationId xmlns:a16="http://schemas.microsoft.com/office/drawing/2014/main" id="{26C4BD36-CF81-4790-A245-70D06B3664DE}"/>
                </a:ext>
              </a:extLst>
            </p:cNvPr>
            <p:cNvGrpSpPr/>
            <p:nvPr/>
          </p:nvGrpSpPr>
          <p:grpSpPr>
            <a:xfrm>
              <a:off x="6693772" y="3438329"/>
              <a:ext cx="2975224" cy="3012047"/>
              <a:chOff x="6693772" y="3438329"/>
              <a:chExt cx="2975224" cy="3012047"/>
            </a:xfrm>
          </p:grpSpPr>
          <p:grpSp>
            <p:nvGrpSpPr>
              <p:cNvPr id="134" name="Group 133">
                <a:extLst>
                  <a:ext uri="{FF2B5EF4-FFF2-40B4-BE49-F238E27FC236}">
                    <a16:creationId xmlns:a16="http://schemas.microsoft.com/office/drawing/2014/main" id="{175B56DC-8C76-474F-97F5-41766992EA2F}"/>
                  </a:ext>
                </a:extLst>
              </p:cNvPr>
              <p:cNvGrpSpPr/>
              <p:nvPr/>
            </p:nvGrpSpPr>
            <p:grpSpPr>
              <a:xfrm>
                <a:off x="6693772" y="3438329"/>
                <a:ext cx="2975224" cy="3012047"/>
                <a:chOff x="9099021" y="7092548"/>
                <a:chExt cx="3148573" cy="3404072"/>
              </a:xfrm>
            </p:grpSpPr>
            <p:sp>
              <p:nvSpPr>
                <p:cNvPr id="71" name="TextBox 70">
                  <a:extLst>
                    <a:ext uri="{FF2B5EF4-FFF2-40B4-BE49-F238E27FC236}">
                      <a16:creationId xmlns:a16="http://schemas.microsoft.com/office/drawing/2014/main" id="{38B44D7F-6CC0-C74C-97A2-43AD8805494F}"/>
                    </a:ext>
                  </a:extLst>
                </p:cNvPr>
                <p:cNvSpPr txBox="1"/>
                <p:nvPr/>
              </p:nvSpPr>
              <p:spPr>
                <a:xfrm>
                  <a:off x="10312071" y="9974868"/>
                  <a:ext cx="1935523" cy="5217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Developer repository</a:t>
                  </a:r>
                </a:p>
              </p:txBody>
            </p:sp>
            <p:sp>
              <p:nvSpPr>
                <p:cNvPr id="51" name="Rectangle 50">
                  <a:extLst>
                    <a:ext uri="{FF2B5EF4-FFF2-40B4-BE49-F238E27FC236}">
                      <a16:creationId xmlns:a16="http://schemas.microsoft.com/office/drawing/2014/main" id="{4A38EA9D-6B59-E54B-BB35-746D1F1CB23B}"/>
                    </a:ext>
                  </a:extLst>
                </p:cNvPr>
                <p:cNvSpPr/>
                <p:nvPr/>
              </p:nvSpPr>
              <p:spPr bwMode="auto">
                <a:xfrm>
                  <a:off x="9099021" y="7092548"/>
                  <a:ext cx="2903030" cy="2934888"/>
                </a:xfrm>
                <a:prstGeom prst="rect">
                  <a:avLst/>
                </a:prstGeom>
                <a:noFill/>
                <a:ln w="19050">
                  <a:solidFill>
                    <a:srgbClr val="65A065"/>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bg1"/>
                    </a:solidFill>
                    <a:ea typeface="Segoe UI" pitchFamily="34" charset="0"/>
                    <a:cs typeface="Segoe UI" pitchFamily="34" charset="0"/>
                  </a:endParaRPr>
                </a:p>
              </p:txBody>
            </p:sp>
          </p:grpSp>
          <p:sp>
            <p:nvSpPr>
              <p:cNvPr id="167" name="TextBox 166">
                <a:extLst>
                  <a:ext uri="{FF2B5EF4-FFF2-40B4-BE49-F238E27FC236}">
                    <a16:creationId xmlns:a16="http://schemas.microsoft.com/office/drawing/2014/main" id="{A718C8E2-F92B-4904-8894-6DA1AFF3D4F6}"/>
                  </a:ext>
                </a:extLst>
              </p:cNvPr>
              <p:cNvSpPr txBox="1"/>
              <p:nvPr/>
            </p:nvSpPr>
            <p:spPr>
              <a:xfrm>
                <a:off x="7943606" y="3900109"/>
                <a:ext cx="1586999" cy="461665"/>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Service template</a:t>
                </a:r>
              </a:p>
            </p:txBody>
          </p:sp>
          <p:pic>
            <p:nvPicPr>
              <p:cNvPr id="168" name="Picture 167">
                <a:extLst>
                  <a:ext uri="{FF2B5EF4-FFF2-40B4-BE49-F238E27FC236}">
                    <a16:creationId xmlns:a16="http://schemas.microsoft.com/office/drawing/2014/main" id="{354CBFA5-444C-4EE0-96A8-889F8CFDC0A8}"/>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400382" y="3533627"/>
                <a:ext cx="537718" cy="545744"/>
              </a:xfrm>
              <a:prstGeom prst="rect">
                <a:avLst/>
              </a:prstGeom>
            </p:spPr>
          </p:pic>
          <p:sp>
            <p:nvSpPr>
              <p:cNvPr id="169" name="TextBox 168">
                <a:extLst>
                  <a:ext uri="{FF2B5EF4-FFF2-40B4-BE49-F238E27FC236}">
                    <a16:creationId xmlns:a16="http://schemas.microsoft.com/office/drawing/2014/main" id="{4D2D761C-B80B-43E3-862A-7AF9F8DAAE2E}"/>
                  </a:ext>
                </a:extLst>
              </p:cNvPr>
              <p:cNvSpPr txBox="1"/>
              <p:nvPr/>
            </p:nvSpPr>
            <p:spPr>
              <a:xfrm>
                <a:off x="7775617" y="5451782"/>
                <a:ext cx="1746632" cy="9479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Shared templates</a:t>
                </a:r>
              </a:p>
              <a:p>
                <a:pPr algn="ctr">
                  <a:lnSpc>
                    <a:spcPct val="90000"/>
                  </a:lnSpc>
                  <a:spcAft>
                    <a:spcPts val="600"/>
                  </a:spcAft>
                </a:pPr>
                <a:r>
                  <a:rPr lang="en-US" altLang="zh-CN" sz="1050">
                    <a:solidFill>
                      <a:schemeClr val="bg1"/>
                    </a:solidFill>
                  </a:rPr>
                  <a:t>Shared </a:t>
                </a:r>
                <a:r>
                  <a:rPr lang="en-US" sz="1050" i="1">
                    <a:solidFill>
                      <a:schemeClr val="bg1"/>
                    </a:solidFill>
                  </a:rPr>
                  <a:t>resources</a:t>
                </a:r>
              </a:p>
              <a:p>
                <a:pPr algn="ctr">
                  <a:lnSpc>
                    <a:spcPct val="90000"/>
                  </a:lnSpc>
                  <a:spcAft>
                    <a:spcPts val="600"/>
                  </a:spcAft>
                </a:pPr>
                <a:endParaRPr lang="en-US" sz="1200">
                  <a:solidFill>
                    <a:schemeClr val="bg1"/>
                  </a:solidFill>
                </a:endParaRPr>
              </a:p>
            </p:txBody>
          </p:sp>
          <p:pic>
            <p:nvPicPr>
              <p:cNvPr id="170" name="Picture 169">
                <a:extLst>
                  <a:ext uri="{FF2B5EF4-FFF2-40B4-BE49-F238E27FC236}">
                    <a16:creationId xmlns:a16="http://schemas.microsoft.com/office/drawing/2014/main" id="{EA58DAA1-5B72-4989-A945-BA7BDF05D233}"/>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996799" y="4230890"/>
                <a:ext cx="537718" cy="545744"/>
              </a:xfrm>
              <a:prstGeom prst="rect">
                <a:avLst/>
              </a:prstGeom>
            </p:spPr>
          </p:pic>
          <p:cxnSp>
            <p:nvCxnSpPr>
              <p:cNvPr id="172" name="Straight Arrow Connector 171">
                <a:extLst>
                  <a:ext uri="{FF2B5EF4-FFF2-40B4-BE49-F238E27FC236}">
                    <a16:creationId xmlns:a16="http://schemas.microsoft.com/office/drawing/2014/main" id="{9A0E5F00-486C-434D-9A10-829FD2D0C3A1}"/>
                  </a:ext>
                </a:extLst>
              </p:cNvPr>
              <p:cNvCxnSpPr>
                <a:cxnSpLocks/>
              </p:cNvCxnSpPr>
              <p:nvPr/>
            </p:nvCxnSpPr>
            <p:spPr>
              <a:xfrm>
                <a:off x="7319471" y="3796974"/>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ED0B804C-68B9-4A55-B633-137142BE4E5B}"/>
                  </a:ext>
                </a:extLst>
              </p:cNvPr>
              <p:cNvCxnSpPr>
                <a:cxnSpLocks/>
              </p:cNvCxnSpPr>
              <p:nvPr/>
            </p:nvCxnSpPr>
            <p:spPr>
              <a:xfrm flipH="1">
                <a:off x="7322181" y="4929693"/>
                <a:ext cx="1" cy="444126"/>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174" name="TextBox 173">
                <a:extLst>
                  <a:ext uri="{FF2B5EF4-FFF2-40B4-BE49-F238E27FC236}">
                    <a16:creationId xmlns:a16="http://schemas.microsoft.com/office/drawing/2014/main" id="{86F5A06F-7304-42DF-85D5-B5344B6AACD8}"/>
                  </a:ext>
                </a:extLst>
              </p:cNvPr>
              <p:cNvSpPr txBox="1"/>
              <p:nvPr/>
            </p:nvSpPr>
            <p:spPr>
              <a:xfrm>
                <a:off x="7638028" y="4592107"/>
                <a:ext cx="1991790" cy="920252"/>
              </a:xfrm>
              <a:prstGeom prst="rect">
                <a:avLst/>
              </a:prstGeom>
              <a:noFill/>
            </p:spPr>
            <p:txBody>
              <a:bodyPr wrap="square" lIns="182880" tIns="146304" rIns="182880" bIns="146304" rtlCol="0">
                <a:spAutoFit/>
              </a:bodyPr>
              <a:lstStyle/>
              <a:p>
                <a:pPr algn="ctr">
                  <a:lnSpc>
                    <a:spcPct val="90000"/>
                  </a:lnSpc>
                  <a:spcAft>
                    <a:spcPts val="600"/>
                  </a:spcAft>
                </a:pPr>
                <a:r>
                  <a:rPr lang="en-US" sz="1200">
                    <a:solidFill>
                      <a:schemeClr val="bg1"/>
                    </a:solidFill>
                  </a:rPr>
                  <a:t>API templates</a:t>
                </a:r>
              </a:p>
              <a:p>
                <a:pPr algn="ctr">
                  <a:lnSpc>
                    <a:spcPct val="90000"/>
                  </a:lnSpc>
                  <a:spcAft>
                    <a:spcPts val="600"/>
                  </a:spcAft>
                </a:pPr>
                <a:r>
                  <a:rPr lang="en-US" sz="1100" i="1">
                    <a:solidFill>
                      <a:schemeClr val="bg1"/>
                    </a:solidFill>
                  </a:rPr>
                  <a:t>API and its sub-resources</a:t>
                </a:r>
              </a:p>
              <a:p>
                <a:pPr algn="ctr">
                  <a:lnSpc>
                    <a:spcPct val="90000"/>
                  </a:lnSpc>
                  <a:spcAft>
                    <a:spcPts val="600"/>
                  </a:spcAft>
                </a:pPr>
                <a:endParaRPr lang="en-US" sz="1100">
                  <a:solidFill>
                    <a:schemeClr val="bg1"/>
                  </a:solidFill>
                </a:endParaRPr>
              </a:p>
            </p:txBody>
          </p:sp>
          <p:pic>
            <p:nvPicPr>
              <p:cNvPr id="175" name="Picture 174">
                <a:extLst>
                  <a:ext uri="{FF2B5EF4-FFF2-40B4-BE49-F238E27FC236}">
                    <a16:creationId xmlns:a16="http://schemas.microsoft.com/office/drawing/2014/main" id="{F18E7734-49D9-4F87-B374-AFBA3027FA94}"/>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360718" y="4223677"/>
                <a:ext cx="537718" cy="545744"/>
              </a:xfrm>
              <a:prstGeom prst="rect">
                <a:avLst/>
              </a:prstGeom>
            </p:spPr>
          </p:pic>
          <p:cxnSp>
            <p:nvCxnSpPr>
              <p:cNvPr id="176" name="Straight Connector 175">
                <a:extLst>
                  <a:ext uri="{FF2B5EF4-FFF2-40B4-BE49-F238E27FC236}">
                    <a16:creationId xmlns:a16="http://schemas.microsoft.com/office/drawing/2014/main" id="{B57AEFBA-10EA-45B9-86D8-460F5215FAA4}"/>
                  </a:ext>
                </a:extLst>
              </p:cNvPr>
              <p:cNvCxnSpPr>
                <a:cxnSpLocks/>
              </p:cNvCxnSpPr>
              <p:nvPr/>
            </p:nvCxnSpPr>
            <p:spPr>
              <a:xfrm flipH="1">
                <a:off x="7319471" y="3797015"/>
                <a:ext cx="3021" cy="433875"/>
              </a:xfrm>
              <a:prstGeom prst="line">
                <a:avLst/>
              </a:prstGeom>
              <a:ln w="31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pic>
            <p:nvPicPr>
              <p:cNvPr id="178" name="Picture 177">
                <a:extLst>
                  <a:ext uri="{FF2B5EF4-FFF2-40B4-BE49-F238E27FC236}">
                    <a16:creationId xmlns:a16="http://schemas.microsoft.com/office/drawing/2014/main" id="{F0585C61-25CE-4F50-8CC2-8B1DE5A45AE3}"/>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380074" y="5102875"/>
                <a:ext cx="537718" cy="545744"/>
              </a:xfrm>
              <a:prstGeom prst="rect">
                <a:avLst/>
              </a:prstGeom>
            </p:spPr>
          </p:pic>
          <p:cxnSp>
            <p:nvCxnSpPr>
              <p:cNvPr id="179" name="Straight Arrow Connector 178">
                <a:extLst>
                  <a:ext uri="{FF2B5EF4-FFF2-40B4-BE49-F238E27FC236}">
                    <a16:creationId xmlns:a16="http://schemas.microsoft.com/office/drawing/2014/main" id="{6C9C92A5-F8CE-4FB6-9CE9-901C2AD7EF59}"/>
                  </a:ext>
                </a:extLst>
              </p:cNvPr>
              <p:cNvCxnSpPr>
                <a:cxnSpLocks/>
              </p:cNvCxnSpPr>
              <p:nvPr/>
            </p:nvCxnSpPr>
            <p:spPr>
              <a:xfrm>
                <a:off x="7330345" y="5373112"/>
                <a:ext cx="1005840" cy="0"/>
              </a:xfrm>
              <a:prstGeom prst="straightConnector1">
                <a:avLst/>
              </a:prstGeom>
              <a:ln w="3175">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grpSp>
        <p:nvGrpSpPr>
          <p:cNvPr id="186" name="Group 185">
            <a:extLst>
              <a:ext uri="{FF2B5EF4-FFF2-40B4-BE49-F238E27FC236}">
                <a16:creationId xmlns:a16="http://schemas.microsoft.com/office/drawing/2014/main" id="{F10FDD9A-C9D8-49A7-BB55-90701CFE820B}"/>
              </a:ext>
            </a:extLst>
          </p:cNvPr>
          <p:cNvGrpSpPr/>
          <p:nvPr/>
        </p:nvGrpSpPr>
        <p:grpSpPr>
          <a:xfrm>
            <a:off x="9014299" y="4226375"/>
            <a:ext cx="1809801" cy="1027620"/>
            <a:chOff x="9014299" y="4226375"/>
            <a:chExt cx="1809801" cy="1027620"/>
          </a:xfrm>
        </p:grpSpPr>
        <p:grpSp>
          <p:nvGrpSpPr>
            <p:cNvPr id="36" name="Group 35">
              <a:extLst>
                <a:ext uri="{FF2B5EF4-FFF2-40B4-BE49-F238E27FC236}">
                  <a16:creationId xmlns:a16="http://schemas.microsoft.com/office/drawing/2014/main" id="{2B3B0FD9-CA34-4128-A76A-D2BD964D77D4}"/>
                </a:ext>
              </a:extLst>
            </p:cNvPr>
            <p:cNvGrpSpPr/>
            <p:nvPr/>
          </p:nvGrpSpPr>
          <p:grpSpPr>
            <a:xfrm>
              <a:off x="9014299" y="4226375"/>
              <a:ext cx="1809801" cy="1027620"/>
              <a:chOff x="8730006" y="4515736"/>
              <a:chExt cx="2012052" cy="965034"/>
            </a:xfrm>
          </p:grpSpPr>
          <p:sp>
            <p:nvSpPr>
              <p:cNvPr id="63" name="TextBox 62">
                <a:extLst>
                  <a:ext uri="{FF2B5EF4-FFF2-40B4-BE49-F238E27FC236}">
                    <a16:creationId xmlns:a16="http://schemas.microsoft.com/office/drawing/2014/main" id="{3A24247A-DB0F-0A46-8A84-5B2E39E46953}"/>
                  </a:ext>
                </a:extLst>
              </p:cNvPr>
              <p:cNvSpPr txBox="1"/>
              <p:nvPr/>
            </p:nvSpPr>
            <p:spPr>
              <a:xfrm>
                <a:off x="9372008" y="4960513"/>
                <a:ext cx="1370050" cy="520257"/>
              </a:xfrm>
              <a:prstGeom prst="rect">
                <a:avLst/>
              </a:prstGeom>
              <a:noFill/>
            </p:spPr>
            <p:txBody>
              <a:bodyPr wrap="square" lIns="0" tIns="0" rIns="0" bIns="0" rtlCol="0">
                <a:spAutoFit/>
              </a:bodyPr>
              <a:lstStyle/>
              <a:p>
                <a:pPr algn="l"/>
                <a:r>
                  <a:rPr lang="en-US" sz="1200" i="1" dirty="0">
                    <a:solidFill>
                      <a:schemeClr val="bg1"/>
                    </a:solidFill>
                  </a:rPr>
                  <a:t>generate template </a:t>
                </a:r>
              </a:p>
              <a:p>
                <a:pPr algn="l"/>
                <a:r>
                  <a:rPr lang="en-US" sz="1200" i="1" dirty="0">
                    <a:solidFill>
                      <a:schemeClr val="bg1"/>
                    </a:solidFill>
                  </a:rPr>
                  <a:t>from development </a:t>
                </a:r>
              </a:p>
              <a:p>
                <a:pPr algn="l"/>
                <a:r>
                  <a:rPr lang="en-US" sz="1200" i="1" dirty="0">
                    <a:solidFill>
                      <a:schemeClr val="bg1"/>
                    </a:solidFill>
                  </a:rPr>
                  <a:t>artifacts</a:t>
                </a:r>
              </a:p>
            </p:txBody>
          </p:sp>
          <p:grpSp>
            <p:nvGrpSpPr>
              <p:cNvPr id="31" name="Group 30">
                <a:extLst>
                  <a:ext uri="{FF2B5EF4-FFF2-40B4-BE49-F238E27FC236}">
                    <a16:creationId xmlns:a16="http://schemas.microsoft.com/office/drawing/2014/main" id="{361B4E46-5322-4A0A-BB94-6B7AF2ABDF7C}"/>
                  </a:ext>
                </a:extLst>
              </p:cNvPr>
              <p:cNvGrpSpPr/>
              <p:nvPr/>
            </p:nvGrpSpPr>
            <p:grpSpPr>
              <a:xfrm>
                <a:off x="8730006" y="4515736"/>
                <a:ext cx="1992937" cy="252285"/>
                <a:chOff x="8730006" y="4515736"/>
                <a:chExt cx="1992937" cy="252285"/>
              </a:xfrm>
            </p:grpSpPr>
            <p:cxnSp>
              <p:nvCxnSpPr>
                <p:cNvPr id="88" name="Straight Arrow Connector 87">
                  <a:extLst>
                    <a:ext uri="{FF2B5EF4-FFF2-40B4-BE49-F238E27FC236}">
                      <a16:creationId xmlns:a16="http://schemas.microsoft.com/office/drawing/2014/main" id="{304DAEFE-554F-9445-8887-67F3D9B6E006}"/>
                    </a:ext>
                  </a:extLst>
                </p:cNvPr>
                <p:cNvCxnSpPr>
                  <a:cxnSpLocks/>
                </p:cNvCxnSpPr>
                <p:nvPr/>
              </p:nvCxnSpPr>
              <p:spPr>
                <a:xfrm flipH="1">
                  <a:off x="10287254" y="4515736"/>
                  <a:ext cx="435689" cy="174079"/>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66" name="Straight Arrow Connector 165">
                  <a:extLst>
                    <a:ext uri="{FF2B5EF4-FFF2-40B4-BE49-F238E27FC236}">
                      <a16:creationId xmlns:a16="http://schemas.microsoft.com/office/drawing/2014/main" id="{C2D0C1CE-051E-4498-9363-0132584F1BC4}"/>
                    </a:ext>
                  </a:extLst>
                </p:cNvPr>
                <p:cNvCxnSpPr>
                  <a:cxnSpLocks/>
                </p:cNvCxnSpPr>
                <p:nvPr/>
              </p:nvCxnSpPr>
              <p:spPr>
                <a:xfrm flipH="1">
                  <a:off x="8730006" y="4760751"/>
                  <a:ext cx="996773" cy="7270"/>
                </a:xfrm>
                <a:prstGeom prst="straightConnector1">
                  <a:avLst/>
                </a:prstGeom>
                <a:ln w="19050">
                  <a:solidFill>
                    <a:srgbClr val="65A065"/>
                  </a:solidFill>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sp>
          <p:nvSpPr>
            <p:cNvPr id="185" name="transform" title="Icon of a circle and a square with two curved lines making a cycle">
              <a:extLst>
                <a:ext uri="{FF2B5EF4-FFF2-40B4-BE49-F238E27FC236}">
                  <a16:creationId xmlns:a16="http://schemas.microsoft.com/office/drawing/2014/main" id="{C9C14414-B579-442D-B265-1D60C60DFDAE}"/>
                </a:ext>
              </a:extLst>
            </p:cNvPr>
            <p:cNvSpPr>
              <a:spLocks noChangeAspect="1" noEditPoints="1"/>
            </p:cNvSpPr>
            <p:nvPr/>
          </p:nvSpPr>
          <p:spPr bwMode="auto">
            <a:xfrm>
              <a:off x="10027274" y="4274790"/>
              <a:ext cx="292608" cy="365760"/>
            </a:xfrm>
            <a:custGeom>
              <a:avLst/>
              <a:gdLst>
                <a:gd name="T0" fmla="*/ 1 w 286"/>
                <a:gd name="T1" fmla="*/ 202 h 358"/>
                <a:gd name="T2" fmla="*/ 0 w 286"/>
                <a:gd name="T3" fmla="*/ 181 h 358"/>
                <a:gd name="T4" fmla="*/ 143 w 286"/>
                <a:gd name="T5" fmla="*/ 38 h 358"/>
                <a:gd name="T6" fmla="*/ 162 w 286"/>
                <a:gd name="T7" fmla="*/ 39 h 358"/>
                <a:gd name="T8" fmla="*/ 103 w 286"/>
                <a:gd name="T9" fmla="*/ 319 h 358"/>
                <a:gd name="T10" fmla="*/ 143 w 286"/>
                <a:gd name="T11" fmla="*/ 324 h 358"/>
                <a:gd name="T12" fmla="*/ 286 w 286"/>
                <a:gd name="T13" fmla="*/ 181 h 358"/>
                <a:gd name="T14" fmla="*/ 285 w 286"/>
                <a:gd name="T15" fmla="*/ 164 h 358"/>
                <a:gd name="T16" fmla="*/ 143 w 286"/>
                <a:gd name="T17" fmla="*/ 294 h 358"/>
                <a:gd name="T18" fmla="*/ 102 w 286"/>
                <a:gd name="T19" fmla="*/ 318 h 358"/>
                <a:gd name="T20" fmla="*/ 127 w 286"/>
                <a:gd name="T21" fmla="*/ 358 h 358"/>
                <a:gd name="T22" fmla="*/ 122 w 286"/>
                <a:gd name="T23" fmla="*/ 64 h 358"/>
                <a:gd name="T24" fmla="*/ 163 w 286"/>
                <a:gd name="T25" fmla="*/ 40 h 358"/>
                <a:gd name="T26" fmla="*/ 138 w 286"/>
                <a:gd name="T27" fmla="*/ 0 h 358"/>
                <a:gd name="T28" fmla="*/ 260 w 286"/>
                <a:gd name="T29" fmla="*/ 77 h 358"/>
                <a:gd name="T30" fmla="*/ 201 w 286"/>
                <a:gd name="T31" fmla="*/ 77 h 358"/>
                <a:gd name="T32" fmla="*/ 201 w 286"/>
                <a:gd name="T33" fmla="*/ 135 h 358"/>
                <a:gd name="T34" fmla="*/ 260 w 286"/>
                <a:gd name="T35" fmla="*/ 135 h 358"/>
                <a:gd name="T36" fmla="*/ 260 w 286"/>
                <a:gd name="T37" fmla="*/ 77 h 358"/>
                <a:gd name="T38" fmla="*/ 41 w 286"/>
                <a:gd name="T39" fmla="*/ 301 h 358"/>
                <a:gd name="T40" fmla="*/ 83 w 286"/>
                <a:gd name="T41" fmla="*/ 260 h 358"/>
                <a:gd name="T42" fmla="*/ 41 w 286"/>
                <a:gd name="T43" fmla="*/ 219 h 358"/>
                <a:gd name="T44" fmla="*/ 0 w 286"/>
                <a:gd name="T45" fmla="*/ 260 h 358"/>
                <a:gd name="T46" fmla="*/ 41 w 286"/>
                <a:gd name="T47" fmla="*/ 301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6" h="358">
                  <a:moveTo>
                    <a:pt x="1" y="202"/>
                  </a:moveTo>
                  <a:cubicBezTo>
                    <a:pt x="1" y="195"/>
                    <a:pt x="0" y="188"/>
                    <a:pt x="0" y="181"/>
                  </a:cubicBezTo>
                  <a:cubicBezTo>
                    <a:pt x="0" y="102"/>
                    <a:pt x="64" y="38"/>
                    <a:pt x="143" y="38"/>
                  </a:cubicBezTo>
                  <a:cubicBezTo>
                    <a:pt x="150" y="38"/>
                    <a:pt x="156" y="39"/>
                    <a:pt x="162" y="39"/>
                  </a:cubicBezTo>
                  <a:moveTo>
                    <a:pt x="103" y="319"/>
                  </a:moveTo>
                  <a:cubicBezTo>
                    <a:pt x="116" y="322"/>
                    <a:pt x="129" y="324"/>
                    <a:pt x="143" y="324"/>
                  </a:cubicBezTo>
                  <a:cubicBezTo>
                    <a:pt x="222" y="324"/>
                    <a:pt x="286" y="260"/>
                    <a:pt x="286" y="181"/>
                  </a:cubicBezTo>
                  <a:cubicBezTo>
                    <a:pt x="286" y="175"/>
                    <a:pt x="286" y="169"/>
                    <a:pt x="285" y="164"/>
                  </a:cubicBezTo>
                  <a:moveTo>
                    <a:pt x="143" y="294"/>
                  </a:moveTo>
                  <a:cubicBezTo>
                    <a:pt x="102" y="318"/>
                    <a:pt x="102" y="318"/>
                    <a:pt x="102" y="318"/>
                  </a:cubicBezTo>
                  <a:cubicBezTo>
                    <a:pt x="127" y="358"/>
                    <a:pt x="127" y="358"/>
                    <a:pt x="127" y="358"/>
                  </a:cubicBezTo>
                  <a:moveTo>
                    <a:pt x="122" y="64"/>
                  </a:moveTo>
                  <a:cubicBezTo>
                    <a:pt x="163" y="40"/>
                    <a:pt x="163" y="40"/>
                    <a:pt x="163" y="40"/>
                  </a:cubicBezTo>
                  <a:cubicBezTo>
                    <a:pt x="138" y="0"/>
                    <a:pt x="138" y="0"/>
                    <a:pt x="138" y="0"/>
                  </a:cubicBezTo>
                  <a:moveTo>
                    <a:pt x="260" y="77"/>
                  </a:moveTo>
                  <a:cubicBezTo>
                    <a:pt x="201" y="77"/>
                    <a:pt x="201" y="77"/>
                    <a:pt x="201" y="77"/>
                  </a:cubicBezTo>
                  <a:cubicBezTo>
                    <a:pt x="201" y="135"/>
                    <a:pt x="201" y="135"/>
                    <a:pt x="201" y="135"/>
                  </a:cubicBezTo>
                  <a:cubicBezTo>
                    <a:pt x="260" y="135"/>
                    <a:pt x="260" y="135"/>
                    <a:pt x="260" y="135"/>
                  </a:cubicBezTo>
                  <a:lnTo>
                    <a:pt x="260" y="77"/>
                  </a:lnTo>
                  <a:close/>
                  <a:moveTo>
                    <a:pt x="41" y="301"/>
                  </a:moveTo>
                  <a:cubicBezTo>
                    <a:pt x="64" y="301"/>
                    <a:pt x="83" y="283"/>
                    <a:pt x="83" y="260"/>
                  </a:cubicBezTo>
                  <a:cubicBezTo>
                    <a:pt x="83" y="237"/>
                    <a:pt x="64" y="219"/>
                    <a:pt x="41" y="219"/>
                  </a:cubicBezTo>
                  <a:cubicBezTo>
                    <a:pt x="19" y="219"/>
                    <a:pt x="0" y="237"/>
                    <a:pt x="0" y="260"/>
                  </a:cubicBezTo>
                  <a:cubicBezTo>
                    <a:pt x="0" y="283"/>
                    <a:pt x="19" y="301"/>
                    <a:pt x="41" y="301"/>
                  </a:cubicBezTo>
                  <a:close/>
                </a:path>
              </a:pathLst>
            </a:custGeom>
            <a:noFill/>
            <a:ln w="28575" cap="flat">
              <a:solidFill>
                <a:srgbClr val="65A06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lin ang="5400000" scaled="1"/>
                </a:gradFill>
              </a:endParaRPr>
            </a:p>
          </p:txBody>
        </p:sp>
      </p:grpSp>
      <p:sp>
        <p:nvSpPr>
          <p:cNvPr id="3" name="TextBox 2">
            <a:extLst>
              <a:ext uri="{FF2B5EF4-FFF2-40B4-BE49-F238E27FC236}">
                <a16:creationId xmlns:a16="http://schemas.microsoft.com/office/drawing/2014/main" id="{7407723C-AE24-4426-94CA-83B857C06D73}"/>
              </a:ext>
            </a:extLst>
          </p:cNvPr>
          <p:cNvSpPr txBox="1"/>
          <p:nvPr/>
        </p:nvSpPr>
        <p:spPr>
          <a:xfrm>
            <a:off x="3995173" y="2554417"/>
            <a:ext cx="3089115" cy="307777"/>
          </a:xfrm>
          <a:prstGeom prst="rect">
            <a:avLst/>
          </a:prstGeom>
          <a:noFill/>
        </p:spPr>
        <p:txBody>
          <a:bodyPr wrap="none" lIns="0" tIns="0" rIns="0" bIns="0" rtlCol="0">
            <a:spAutoFit/>
          </a:bodyPr>
          <a:lstStyle/>
          <a:p>
            <a:pPr algn="l"/>
            <a:r>
              <a:rPr lang="en-US" sz="2000" dirty="0">
                <a:solidFill>
                  <a:srgbClr val="0070C0"/>
                </a:solidFill>
              </a:rPr>
              <a:t>https://aka.ms/apimdevops</a:t>
            </a:r>
          </a:p>
        </p:txBody>
      </p:sp>
      <p:sp>
        <p:nvSpPr>
          <p:cNvPr id="108" name="Title 2">
            <a:extLst>
              <a:ext uri="{FF2B5EF4-FFF2-40B4-BE49-F238E27FC236}">
                <a16:creationId xmlns:a16="http://schemas.microsoft.com/office/drawing/2014/main" id="{AF02C81F-462F-4319-9C74-1841186000CA}"/>
              </a:ext>
            </a:extLst>
          </p:cNvPr>
          <p:cNvSpPr txBox="1">
            <a:spLocks/>
          </p:cNvSpPr>
          <p:nvPr/>
        </p:nvSpPr>
        <p:spPr>
          <a:xfrm>
            <a:off x="269240" y="289511"/>
            <a:ext cx="11655840" cy="899665"/>
          </a:xfrm>
          <a:prstGeom prst="rect">
            <a:avLst/>
          </a:prstGeom>
        </p:spPr>
        <p:txBody>
          <a:bodyPr/>
          <a:lstStyle>
            <a:lvl1pPr algn="l" defTabSz="914367" rtl="0" eaLnBrk="1" latinLnBrk="0" hangingPunct="1">
              <a:lnSpc>
                <a:spcPct val="90000"/>
              </a:lnSpc>
              <a:spcBef>
                <a:spcPct val="0"/>
              </a:spcBef>
              <a:buNone/>
              <a:defRPr lang="en-US" sz="24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nl-NL" dirty="0">
                <a:solidFill>
                  <a:schemeClr val="bg1"/>
                </a:solidFill>
              </a:rPr>
              <a:t>ALM</a:t>
            </a:r>
          </a:p>
        </p:txBody>
      </p:sp>
    </p:spTree>
    <p:extLst>
      <p:ext uri="{BB962C8B-B14F-4D97-AF65-F5344CB8AC3E}">
        <p14:creationId xmlns:p14="http://schemas.microsoft.com/office/powerpoint/2010/main" val="1742733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dissolve">
                                      <p:cBhvr>
                                        <p:cTn id="11" dur="500"/>
                                        <p:tgtEl>
                                          <p:spTgt spid="26"/>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dissolve">
                                      <p:cBhvr>
                                        <p:cTn id="16" dur="500"/>
                                        <p:tgtEl>
                                          <p:spTgt spid="16"/>
                                        </p:tgtEl>
                                      </p:cBhvr>
                                    </p:animEffect>
                                  </p:childTnLst>
                                </p:cTn>
                              </p:par>
                            </p:childTnLst>
                          </p:cTn>
                        </p:par>
                        <p:par>
                          <p:cTn id="17" fill="hold">
                            <p:stCondLst>
                              <p:cond delay="500"/>
                            </p:stCondLst>
                            <p:childTnLst>
                              <p:par>
                                <p:cTn id="18" presetID="9" presetClass="entr" presetSubtype="0" fill="hold" nodeType="afterEffect">
                                  <p:stCondLst>
                                    <p:cond delay="0"/>
                                  </p:stCondLst>
                                  <p:childTnLst>
                                    <p:set>
                                      <p:cBhvr>
                                        <p:cTn id="19" dur="1" fill="hold">
                                          <p:stCondLst>
                                            <p:cond delay="0"/>
                                          </p:stCondLst>
                                        </p:cTn>
                                        <p:tgtEl>
                                          <p:spTgt spid="136"/>
                                        </p:tgtEl>
                                        <p:attrNameLst>
                                          <p:attrName>style.visibility</p:attrName>
                                        </p:attrNameLst>
                                      </p:cBhvr>
                                      <p:to>
                                        <p:strVal val="visible"/>
                                      </p:to>
                                    </p:set>
                                    <p:animEffect transition="in" filter="dissolve">
                                      <p:cBhvr>
                                        <p:cTn id="20" dur="500"/>
                                        <p:tgtEl>
                                          <p:spTgt spid="136"/>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dissolve">
                                      <p:cBhvr>
                                        <p:cTn id="25" dur="500"/>
                                        <p:tgtEl>
                                          <p:spTgt spid="53"/>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dissolve">
                                      <p:cBhvr>
                                        <p:cTn id="30" dur="500"/>
                                        <p:tgtEl>
                                          <p:spTgt spid="21"/>
                                        </p:tgtEl>
                                      </p:cBhvr>
                                    </p:animEffect>
                                  </p:childTnLst>
                                </p:cTn>
                              </p:par>
                            </p:childTnLst>
                          </p:cTn>
                        </p:par>
                        <p:par>
                          <p:cTn id="31" fill="hold">
                            <p:stCondLst>
                              <p:cond delay="500"/>
                            </p:stCondLst>
                            <p:childTnLst>
                              <p:par>
                                <p:cTn id="32" presetID="9" presetClass="entr" presetSubtype="0" fill="hold" nodeType="afterEffect">
                                  <p:stCondLst>
                                    <p:cond delay="0"/>
                                  </p:stCondLst>
                                  <p:childTnLst>
                                    <p:set>
                                      <p:cBhvr>
                                        <p:cTn id="33" dur="1" fill="hold">
                                          <p:stCondLst>
                                            <p:cond delay="0"/>
                                          </p:stCondLst>
                                        </p:cTn>
                                        <p:tgtEl>
                                          <p:spTgt spid="181"/>
                                        </p:tgtEl>
                                        <p:attrNameLst>
                                          <p:attrName>style.visibility</p:attrName>
                                        </p:attrNameLst>
                                      </p:cBhvr>
                                      <p:to>
                                        <p:strVal val="visible"/>
                                      </p:to>
                                    </p:set>
                                    <p:animEffect transition="in" filter="dissolve">
                                      <p:cBhvr>
                                        <p:cTn id="34" dur="500"/>
                                        <p:tgtEl>
                                          <p:spTgt spid="181"/>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138"/>
                                        </p:tgtEl>
                                        <p:attrNameLst>
                                          <p:attrName>style.visibility</p:attrName>
                                        </p:attrNameLst>
                                      </p:cBhvr>
                                      <p:to>
                                        <p:strVal val="visible"/>
                                      </p:to>
                                    </p:set>
                                    <p:animEffect transition="in" filter="dissolve">
                                      <p:cBhvr>
                                        <p:cTn id="39" dur="500"/>
                                        <p:tgtEl>
                                          <p:spTgt spid="138"/>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nodeType="clickEffect">
                                  <p:stCondLst>
                                    <p:cond delay="0"/>
                                  </p:stCondLst>
                                  <p:childTnLst>
                                    <p:set>
                                      <p:cBhvr>
                                        <p:cTn id="43" dur="1" fill="hold">
                                          <p:stCondLst>
                                            <p:cond delay="0"/>
                                          </p:stCondLst>
                                        </p:cTn>
                                        <p:tgtEl>
                                          <p:spTgt spid="137"/>
                                        </p:tgtEl>
                                        <p:attrNameLst>
                                          <p:attrName>style.visibility</p:attrName>
                                        </p:attrNameLst>
                                      </p:cBhvr>
                                      <p:to>
                                        <p:strVal val="visible"/>
                                      </p:to>
                                    </p:set>
                                    <p:animEffect transition="in" filter="dissolve">
                                      <p:cBhvr>
                                        <p:cTn id="44" dur="500"/>
                                        <p:tgtEl>
                                          <p:spTgt spid="137"/>
                                        </p:tgtEl>
                                      </p:cBhvr>
                                    </p:animEffect>
                                  </p:childTnLst>
                                </p:cTn>
                              </p:par>
                            </p:childTnLst>
                          </p:cTn>
                        </p:par>
                      </p:childTnLst>
                    </p:cTn>
                  </p:par>
                  <p:par>
                    <p:cTn id="45" fill="hold">
                      <p:stCondLst>
                        <p:cond delay="indefinite"/>
                      </p:stCondLst>
                      <p:childTnLst>
                        <p:par>
                          <p:cTn id="46" fill="hold">
                            <p:stCondLst>
                              <p:cond delay="0"/>
                            </p:stCondLst>
                            <p:childTnLst>
                              <p:par>
                                <p:cTn id="47" presetID="9" presetClass="entr" presetSubtype="0" fill="hold" nodeType="clickEffect">
                                  <p:stCondLst>
                                    <p:cond delay="0"/>
                                  </p:stCondLst>
                                  <p:childTnLst>
                                    <p:set>
                                      <p:cBhvr>
                                        <p:cTn id="48" dur="1" fill="hold">
                                          <p:stCondLst>
                                            <p:cond delay="0"/>
                                          </p:stCondLst>
                                        </p:cTn>
                                        <p:tgtEl>
                                          <p:spTgt spid="139"/>
                                        </p:tgtEl>
                                        <p:attrNameLst>
                                          <p:attrName>style.visibility</p:attrName>
                                        </p:attrNameLst>
                                      </p:cBhvr>
                                      <p:to>
                                        <p:strVal val="visible"/>
                                      </p:to>
                                    </p:set>
                                    <p:animEffect transition="in" filter="dissolve">
                                      <p:cBhvr>
                                        <p:cTn id="49" dur="500"/>
                                        <p:tgtEl>
                                          <p:spTgt spid="139"/>
                                        </p:tgtEl>
                                      </p:cBhvr>
                                    </p:animEffect>
                                  </p:childTnLst>
                                </p:cTn>
                              </p:par>
                            </p:childTnLst>
                          </p:cTn>
                        </p:par>
                      </p:childTnLst>
                    </p:cTn>
                  </p:par>
                  <p:par>
                    <p:cTn id="50" fill="hold">
                      <p:stCondLst>
                        <p:cond delay="indefinite"/>
                      </p:stCondLst>
                      <p:childTnLst>
                        <p:par>
                          <p:cTn id="51" fill="hold">
                            <p:stCondLst>
                              <p:cond delay="0"/>
                            </p:stCondLst>
                            <p:childTnLst>
                              <p:par>
                                <p:cTn id="52" presetID="9" presetClass="entr" presetSubtype="0" fill="hold" nodeType="clickEffect">
                                  <p:stCondLst>
                                    <p:cond delay="0"/>
                                  </p:stCondLst>
                                  <p:childTnLst>
                                    <p:set>
                                      <p:cBhvr>
                                        <p:cTn id="53" dur="1" fill="hold">
                                          <p:stCondLst>
                                            <p:cond delay="0"/>
                                          </p:stCondLst>
                                        </p:cTn>
                                        <p:tgtEl>
                                          <p:spTgt spid="186"/>
                                        </p:tgtEl>
                                        <p:attrNameLst>
                                          <p:attrName>style.visibility</p:attrName>
                                        </p:attrNameLst>
                                      </p:cBhvr>
                                      <p:to>
                                        <p:strVal val="visible"/>
                                      </p:to>
                                    </p:set>
                                    <p:animEffect transition="in" filter="dissolve">
                                      <p:cBhvr>
                                        <p:cTn id="54" dur="500"/>
                                        <p:tgtEl>
                                          <p:spTgt spid="186"/>
                                        </p:tgtEl>
                                      </p:cBhvr>
                                    </p:animEffect>
                                  </p:childTnLst>
                                </p:cTn>
                              </p:par>
                            </p:childTnLst>
                          </p:cTn>
                        </p:par>
                      </p:childTnLst>
                    </p:cTn>
                  </p:par>
                  <p:par>
                    <p:cTn id="55" fill="hold">
                      <p:stCondLst>
                        <p:cond delay="indefinite"/>
                      </p:stCondLst>
                      <p:childTnLst>
                        <p:par>
                          <p:cTn id="56" fill="hold">
                            <p:stCondLst>
                              <p:cond delay="0"/>
                            </p:stCondLst>
                            <p:childTnLst>
                              <p:par>
                                <p:cTn id="57" presetID="9" presetClass="entr" presetSubtype="0" fill="hold" nodeType="click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dissolve">
                                      <p:cBhvr>
                                        <p:cTn id="59" dur="500"/>
                                        <p:tgtEl>
                                          <p:spTgt spid="22"/>
                                        </p:tgtEl>
                                      </p:cBhvr>
                                    </p:animEffect>
                                  </p:childTnLst>
                                </p:cTn>
                              </p:par>
                            </p:childTnLst>
                          </p:cTn>
                        </p:par>
                      </p:childTnLst>
                    </p:cTn>
                  </p:par>
                  <p:par>
                    <p:cTn id="60" fill="hold">
                      <p:stCondLst>
                        <p:cond delay="indefinite"/>
                      </p:stCondLst>
                      <p:childTnLst>
                        <p:par>
                          <p:cTn id="61" fill="hold">
                            <p:stCondLst>
                              <p:cond delay="0"/>
                            </p:stCondLst>
                            <p:childTnLst>
                              <p:par>
                                <p:cTn id="62" presetID="9" presetClass="entr" presetSubtype="0" fill="hold" nodeType="click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dissolve">
                                      <p:cBhvr>
                                        <p:cTn id="64" dur="500"/>
                                        <p:tgtEl>
                                          <p:spTgt spid="23"/>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140"/>
                                        </p:tgtEl>
                                        <p:attrNameLst>
                                          <p:attrName>style.visibility</p:attrName>
                                        </p:attrNameLst>
                                      </p:cBhvr>
                                      <p:to>
                                        <p:strVal val="visible"/>
                                      </p:to>
                                    </p:set>
                                    <p:animEffect transition="in" filter="dissolve">
                                      <p:cBhvr>
                                        <p:cTn id="69" dur="500"/>
                                        <p:tgtEl>
                                          <p:spTgt spid="140"/>
                                        </p:tgtEl>
                                      </p:cBhvr>
                                    </p:animEffect>
                                  </p:childTnLst>
                                </p:cTn>
                              </p:par>
                            </p:childTnLst>
                          </p:cTn>
                        </p:par>
                      </p:childTnLst>
                    </p:cTn>
                  </p:par>
                  <p:par>
                    <p:cTn id="70" fill="hold">
                      <p:stCondLst>
                        <p:cond delay="indefinite"/>
                      </p:stCondLst>
                      <p:childTnLst>
                        <p:par>
                          <p:cTn id="71" fill="hold">
                            <p:stCondLst>
                              <p:cond delay="0"/>
                            </p:stCondLst>
                            <p:childTnLst>
                              <p:par>
                                <p:cTn id="72" presetID="31" presetClass="entr" presetSubtype="0" fill="hold" grpId="0" nodeType="clickEffect">
                                  <p:stCondLst>
                                    <p:cond delay="0"/>
                                  </p:stCondLst>
                                  <p:childTnLst>
                                    <p:set>
                                      <p:cBhvr>
                                        <p:cTn id="73" dur="1" fill="hold">
                                          <p:stCondLst>
                                            <p:cond delay="0"/>
                                          </p:stCondLst>
                                        </p:cTn>
                                        <p:tgtEl>
                                          <p:spTgt spid="3"/>
                                        </p:tgtEl>
                                        <p:attrNameLst>
                                          <p:attrName>style.visibility</p:attrName>
                                        </p:attrNameLst>
                                      </p:cBhvr>
                                      <p:to>
                                        <p:strVal val="visible"/>
                                      </p:to>
                                    </p:set>
                                    <p:anim calcmode="lin" valueType="num">
                                      <p:cBhvr>
                                        <p:cTn id="74" dur="1000" fill="hold"/>
                                        <p:tgtEl>
                                          <p:spTgt spid="3"/>
                                        </p:tgtEl>
                                        <p:attrNameLst>
                                          <p:attrName>ppt_w</p:attrName>
                                        </p:attrNameLst>
                                      </p:cBhvr>
                                      <p:tavLst>
                                        <p:tav tm="0">
                                          <p:val>
                                            <p:fltVal val="0"/>
                                          </p:val>
                                        </p:tav>
                                        <p:tav tm="100000">
                                          <p:val>
                                            <p:strVal val="#ppt_w"/>
                                          </p:val>
                                        </p:tav>
                                      </p:tavLst>
                                    </p:anim>
                                    <p:anim calcmode="lin" valueType="num">
                                      <p:cBhvr>
                                        <p:cTn id="75" dur="1000" fill="hold"/>
                                        <p:tgtEl>
                                          <p:spTgt spid="3"/>
                                        </p:tgtEl>
                                        <p:attrNameLst>
                                          <p:attrName>ppt_h</p:attrName>
                                        </p:attrNameLst>
                                      </p:cBhvr>
                                      <p:tavLst>
                                        <p:tav tm="0">
                                          <p:val>
                                            <p:fltVal val="0"/>
                                          </p:val>
                                        </p:tav>
                                        <p:tav tm="100000">
                                          <p:val>
                                            <p:strVal val="#ppt_h"/>
                                          </p:val>
                                        </p:tav>
                                      </p:tavLst>
                                    </p:anim>
                                    <p:anim calcmode="lin" valueType="num">
                                      <p:cBhvr>
                                        <p:cTn id="76" dur="1000" fill="hold"/>
                                        <p:tgtEl>
                                          <p:spTgt spid="3"/>
                                        </p:tgtEl>
                                        <p:attrNameLst>
                                          <p:attrName>style.rotation</p:attrName>
                                        </p:attrNameLst>
                                      </p:cBhvr>
                                      <p:tavLst>
                                        <p:tav tm="0">
                                          <p:val>
                                            <p:fltVal val="90"/>
                                          </p:val>
                                        </p:tav>
                                        <p:tav tm="100000">
                                          <p:val>
                                            <p:fltVal val="0"/>
                                          </p:val>
                                        </p:tav>
                                      </p:tavLst>
                                    </p:anim>
                                    <p:animEffect transition="in" filter="fade">
                                      <p:cBhvr>
                                        <p:cTn id="7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25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Eldert Grootenboer</a:t>
            </a:r>
          </a:p>
        </p:txBody>
      </p:sp>
      <p:pic>
        <p:nvPicPr>
          <p:cNvPr id="19" name="Picture 18"/>
          <p:cNvPicPr>
            <a:picLocks noChangeAspect="1"/>
          </p:cNvPicPr>
          <p:nvPr/>
        </p:nvPicPr>
        <p:blipFill>
          <a:blip r:embed="rId5"/>
          <a:stretch>
            <a:fillRect/>
          </a:stretch>
        </p:blipFill>
        <p:spPr>
          <a:xfrm>
            <a:off x="4527288" y="2953448"/>
            <a:ext cx="3137425" cy="1258515"/>
          </a:xfrm>
          <a:prstGeom prst="rect">
            <a:avLst/>
          </a:prstGeom>
        </p:spPr>
      </p:pic>
      <p:grpSp>
        <p:nvGrpSpPr>
          <p:cNvPr id="5" name="Group 4">
            <a:extLst>
              <a:ext uri="{FF2B5EF4-FFF2-40B4-BE49-F238E27FC236}">
                <a16:creationId xmlns:a16="http://schemas.microsoft.com/office/drawing/2014/main" id="{A9474008-B810-4197-BAC3-92111052E75A}"/>
              </a:ext>
            </a:extLst>
          </p:cNvPr>
          <p:cNvGrpSpPr/>
          <p:nvPr/>
        </p:nvGrpSpPr>
        <p:grpSpPr>
          <a:xfrm>
            <a:off x="3498203" y="4998441"/>
            <a:ext cx="5195595" cy="830997"/>
            <a:chOff x="3729235" y="4998441"/>
            <a:chExt cx="5195595" cy="830997"/>
          </a:xfrm>
        </p:grpSpPr>
        <p:sp>
          <p:nvSpPr>
            <p:cNvPr id="9" name="Rectangle 8"/>
            <p:cNvSpPr/>
            <p:nvPr/>
          </p:nvSpPr>
          <p:spPr>
            <a:xfrm>
              <a:off x="4434258" y="4998441"/>
              <a:ext cx="4490572" cy="830997"/>
            </a:xfrm>
            <a:prstGeom prst="rect">
              <a:avLst/>
            </a:prstGeom>
          </p:spPr>
          <p:txBody>
            <a:bodyPr wrap="square">
              <a:spAutoFit/>
            </a:bodyPr>
            <a:lstStyle/>
            <a:p>
              <a:pPr marL="0" lvl="1" indent="-148389" defTabSz="914452">
                <a:defRPr/>
              </a:pPr>
              <a:r>
                <a:rPr lang="nl-NL" sz="4800" dirty="0">
                  <a:solidFill>
                    <a:schemeClr val="bg1"/>
                  </a:solidFill>
                  <a:latin typeface="Segoe UI"/>
                </a:rPr>
                <a:t>@egrootenboer</a:t>
              </a:r>
            </a:p>
          </p:txBody>
        </p:sp>
        <p:pic>
          <p:nvPicPr>
            <p:cNvPr id="4" name="Picture 3">
              <a:extLst>
                <a:ext uri="{FF2B5EF4-FFF2-40B4-BE49-F238E27FC236}">
                  <a16:creationId xmlns:a16="http://schemas.microsoft.com/office/drawing/2014/main" id="{D1A41243-5E0C-4321-AE02-F27CC5E4FE5C}"/>
                </a:ext>
              </a:extLst>
            </p:cNvPr>
            <p:cNvPicPr>
              <a:picLocks noChangeAspect="1"/>
            </p:cNvPicPr>
            <p:nvPr/>
          </p:nvPicPr>
          <p:blipFill>
            <a:blip r:embed="rId6"/>
            <a:stretch>
              <a:fillRect/>
            </a:stretch>
          </p:blipFill>
          <p:spPr>
            <a:xfrm>
              <a:off x="3729235" y="5098251"/>
              <a:ext cx="705022" cy="705022"/>
            </a:xfrm>
            <a:prstGeom prst="rect">
              <a:avLst/>
            </a:prstGeom>
          </p:spPr>
        </p:pic>
      </p:grpSp>
      <p:pic>
        <p:nvPicPr>
          <p:cNvPr id="6" name="Picture 5" descr="A picture containing drawing&#10;&#10;Description automatically generated">
            <a:extLst>
              <a:ext uri="{FF2B5EF4-FFF2-40B4-BE49-F238E27FC236}">
                <a16:creationId xmlns:a16="http://schemas.microsoft.com/office/drawing/2014/main" id="{DECCEE87-4DAB-43B9-8E8D-31B42508C9AD}"/>
              </a:ext>
            </a:extLst>
          </p:cNvPr>
          <p:cNvPicPr>
            <a:picLocks noChangeAspect="1"/>
          </p:cNvPicPr>
          <p:nvPr/>
        </p:nvPicPr>
        <p:blipFill>
          <a:blip r:embed="rId7">
            <a:clrChange>
              <a:clrFrom>
                <a:srgbClr val="FEFEFE"/>
              </a:clrFrom>
              <a:clrTo>
                <a:srgbClr val="FEFEFE">
                  <a:alpha val="0"/>
                </a:srgbClr>
              </a:clrTo>
            </a:clrChange>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4376737" y="1189177"/>
            <a:ext cx="3438525" cy="1152525"/>
          </a:xfrm>
          <a:prstGeom prst="rect">
            <a:avLst/>
          </a:prstGeom>
        </p:spPr>
      </p:pic>
    </p:spTree>
    <p:extLst>
      <p:ext uri="{BB962C8B-B14F-4D97-AF65-F5344CB8AC3E}">
        <p14:creationId xmlns:p14="http://schemas.microsoft.com/office/powerpoint/2010/main" val="22954733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par>
                                <p:cTn id="13" presetID="9" presetClass="emph" presetSubtype="0" nodeType="withEffect">
                                  <p:stCondLst>
                                    <p:cond delay="0"/>
                                  </p:stCondLst>
                                  <p:childTnLst>
                                    <p:set>
                                      <p:cBhvr>
                                        <p:cTn id="14" dur="indefinite"/>
                                        <p:tgtEl>
                                          <p:spTgt spid="6"/>
                                        </p:tgtEl>
                                        <p:attrNameLst>
                                          <p:attrName>style.opacity</p:attrName>
                                        </p:attrNameLst>
                                      </p:cBhvr>
                                      <p:to>
                                        <p:strVal val="0.25"/>
                                      </p:to>
                                    </p:set>
                                    <p:animEffect filter="image" prLst="opacity: 0.25">
                                      <p:cBhvr rctx="IE">
                                        <p:cTn id="15" dur="indefinite"/>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9" presetClass="emph" presetSubtype="0" nodeType="withEffect">
                                  <p:stCondLst>
                                    <p:cond delay="0"/>
                                  </p:stCondLst>
                                  <p:childTnLst>
                                    <p:set>
                                      <p:cBhvr>
                                        <p:cTn id="22" dur="indefinite"/>
                                        <p:tgtEl>
                                          <p:spTgt spid="19"/>
                                        </p:tgtEl>
                                        <p:attrNameLst>
                                          <p:attrName>style.opacity</p:attrName>
                                        </p:attrNameLst>
                                      </p:cBhvr>
                                      <p:to>
                                        <p:strVal val="0.25"/>
                                      </p:to>
                                    </p:set>
                                    <p:animEffect filter="image" prLst="opacity: 0.25">
                                      <p:cBhvr rctx="IE">
                                        <p:cTn id="23" dur="indefinite"/>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B9A99-D1D2-48C1-8EF4-5364C8F7BEF2}"/>
              </a:ext>
            </a:extLst>
          </p:cNvPr>
          <p:cNvSpPr>
            <a:spLocks noGrp="1"/>
          </p:cNvSpPr>
          <p:nvPr>
            <p:ph type="title"/>
          </p:nvPr>
        </p:nvSpPr>
        <p:spPr/>
        <p:txBody>
          <a:bodyPr/>
          <a:lstStyle/>
          <a:p>
            <a:r>
              <a:rPr lang="en-US" dirty="0"/>
              <a:t>Visual Studio Code</a:t>
            </a:r>
            <a:endParaRPr lang="en-NL" dirty="0"/>
          </a:p>
        </p:txBody>
      </p:sp>
      <p:grpSp>
        <p:nvGrpSpPr>
          <p:cNvPr id="5" name="Group 4">
            <a:extLst>
              <a:ext uri="{FF2B5EF4-FFF2-40B4-BE49-F238E27FC236}">
                <a16:creationId xmlns:a16="http://schemas.microsoft.com/office/drawing/2014/main" id="{2BD7CEBB-2CF4-40CB-90BC-221C0157FFB3}"/>
              </a:ext>
            </a:extLst>
          </p:cNvPr>
          <p:cNvGrpSpPr/>
          <p:nvPr/>
        </p:nvGrpSpPr>
        <p:grpSpPr>
          <a:xfrm>
            <a:off x="300072" y="2198284"/>
            <a:ext cx="2281266" cy="3334672"/>
            <a:chOff x="300072" y="2198284"/>
            <a:chExt cx="2281266" cy="3334672"/>
          </a:xfrm>
        </p:grpSpPr>
        <p:pic>
          <p:nvPicPr>
            <p:cNvPr id="3074" name="Picture 2" descr="Magnifying Glass, Magnifier Glass, Glass, Increase">
              <a:extLst>
                <a:ext uri="{FF2B5EF4-FFF2-40B4-BE49-F238E27FC236}">
                  <a16:creationId xmlns:a16="http://schemas.microsoft.com/office/drawing/2014/main" id="{58AF7C3F-4A95-47E7-B684-0C3C8FD223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120" y="2198284"/>
              <a:ext cx="1651161" cy="16240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506D28D-9EED-4315-9966-7D39E08C36FA}"/>
                </a:ext>
              </a:extLst>
            </p:cNvPr>
            <p:cNvSpPr txBox="1"/>
            <p:nvPr/>
          </p:nvSpPr>
          <p:spPr>
            <a:xfrm>
              <a:off x="300072" y="4074480"/>
              <a:ext cx="2281266" cy="1458476"/>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Resource</a:t>
              </a:r>
            </a:p>
            <a:p>
              <a:pPr algn="ctr">
                <a:lnSpc>
                  <a:spcPct val="90000"/>
                </a:lnSpc>
                <a:spcAft>
                  <a:spcPts val="600"/>
                </a:spcAft>
              </a:pPr>
              <a:r>
                <a:rPr lang="en-US" sz="3921" dirty="0">
                  <a:solidFill>
                    <a:schemeClr val="bg1"/>
                  </a:solidFill>
                  <a:latin typeface="+mj-lt"/>
                </a:rPr>
                <a:t>Explorer</a:t>
              </a:r>
              <a:endParaRPr lang="en-NL" sz="3921" dirty="0" err="1">
                <a:solidFill>
                  <a:schemeClr val="bg1"/>
                </a:solidFill>
                <a:latin typeface="+mj-lt"/>
              </a:endParaRPr>
            </a:p>
          </p:txBody>
        </p:sp>
      </p:grpSp>
      <p:grpSp>
        <p:nvGrpSpPr>
          <p:cNvPr id="7" name="Group 6">
            <a:extLst>
              <a:ext uri="{FF2B5EF4-FFF2-40B4-BE49-F238E27FC236}">
                <a16:creationId xmlns:a16="http://schemas.microsoft.com/office/drawing/2014/main" id="{F0A52296-53E9-40FB-8015-FACA88180D54}"/>
              </a:ext>
            </a:extLst>
          </p:cNvPr>
          <p:cNvGrpSpPr/>
          <p:nvPr/>
        </p:nvGrpSpPr>
        <p:grpSpPr>
          <a:xfrm>
            <a:off x="3318222" y="2198284"/>
            <a:ext cx="1808830" cy="3334672"/>
            <a:chOff x="3318222" y="2198284"/>
            <a:chExt cx="1808830" cy="3334672"/>
          </a:xfrm>
        </p:grpSpPr>
        <p:pic>
          <p:nvPicPr>
            <p:cNvPr id="3" name="Picture 2">
              <a:extLst>
                <a:ext uri="{FF2B5EF4-FFF2-40B4-BE49-F238E27FC236}">
                  <a16:creationId xmlns:a16="http://schemas.microsoft.com/office/drawing/2014/main" id="{205A0CBC-31A3-414A-8BCC-E33FD97967AC}"/>
                </a:ext>
              </a:extLst>
            </p:cNvPr>
            <p:cNvPicPr>
              <a:picLocks noChangeAspect="1"/>
            </p:cNvPicPr>
            <p:nvPr/>
          </p:nvPicPr>
          <p:blipFill>
            <a:blip r:embed="rId5"/>
            <a:stretch>
              <a:fillRect/>
            </a:stretch>
          </p:blipFill>
          <p:spPr>
            <a:xfrm>
              <a:off x="3567585" y="2198284"/>
              <a:ext cx="1310103" cy="1876196"/>
            </a:xfrm>
            <a:prstGeom prst="rect">
              <a:avLst/>
            </a:prstGeom>
          </p:spPr>
        </p:pic>
        <p:sp>
          <p:nvSpPr>
            <p:cNvPr id="6" name="TextBox 5">
              <a:extLst>
                <a:ext uri="{FF2B5EF4-FFF2-40B4-BE49-F238E27FC236}">
                  <a16:creationId xmlns:a16="http://schemas.microsoft.com/office/drawing/2014/main" id="{A7AB3349-E4CB-42D4-8259-D939A2AB1779}"/>
                </a:ext>
              </a:extLst>
            </p:cNvPr>
            <p:cNvSpPr txBox="1"/>
            <p:nvPr/>
          </p:nvSpPr>
          <p:spPr>
            <a:xfrm>
              <a:off x="3318222" y="4074480"/>
              <a:ext cx="1808830" cy="1458476"/>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Policy</a:t>
              </a:r>
            </a:p>
            <a:p>
              <a:pPr algn="ctr">
                <a:lnSpc>
                  <a:spcPct val="90000"/>
                </a:lnSpc>
                <a:spcAft>
                  <a:spcPts val="600"/>
                </a:spcAft>
              </a:pPr>
              <a:r>
                <a:rPr lang="en-US" sz="3921" dirty="0">
                  <a:solidFill>
                    <a:schemeClr val="bg1"/>
                  </a:solidFill>
                  <a:latin typeface="+mj-lt"/>
                </a:rPr>
                <a:t>Editing</a:t>
              </a:r>
              <a:endParaRPr lang="en-NL" sz="3921" dirty="0" err="1">
                <a:solidFill>
                  <a:schemeClr val="bg1"/>
                </a:solidFill>
                <a:latin typeface="+mj-lt"/>
              </a:endParaRPr>
            </a:p>
          </p:txBody>
        </p:sp>
      </p:grpSp>
      <p:grpSp>
        <p:nvGrpSpPr>
          <p:cNvPr id="9" name="Group 8">
            <a:extLst>
              <a:ext uri="{FF2B5EF4-FFF2-40B4-BE49-F238E27FC236}">
                <a16:creationId xmlns:a16="http://schemas.microsoft.com/office/drawing/2014/main" id="{29E98EDE-4E6A-4704-A41F-1E381B7BD658}"/>
              </a:ext>
            </a:extLst>
          </p:cNvPr>
          <p:cNvGrpSpPr/>
          <p:nvPr/>
        </p:nvGrpSpPr>
        <p:grpSpPr>
          <a:xfrm>
            <a:off x="6178992" y="1874258"/>
            <a:ext cx="1985622" cy="3038721"/>
            <a:chOff x="6178992" y="1874258"/>
            <a:chExt cx="1985622" cy="3038721"/>
          </a:xfrm>
        </p:grpSpPr>
        <p:pic>
          <p:nvPicPr>
            <p:cNvPr id="3076" name="Picture 4" descr="Checklist, Clipboard, Questionnaire, Pen, Computer">
              <a:extLst>
                <a:ext uri="{FF2B5EF4-FFF2-40B4-BE49-F238E27FC236}">
                  <a16:creationId xmlns:a16="http://schemas.microsoft.com/office/drawing/2014/main" id="{F02448D9-BD9A-4B78-A02E-C4F544DFC58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8992" y="1874258"/>
              <a:ext cx="1985622" cy="19856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929609B-2397-4BA7-A445-FE9B3385EA3A}"/>
                </a:ext>
              </a:extLst>
            </p:cNvPr>
            <p:cNvSpPr txBox="1"/>
            <p:nvPr/>
          </p:nvSpPr>
          <p:spPr>
            <a:xfrm>
              <a:off x="6272456" y="4074480"/>
              <a:ext cx="1798698" cy="838499"/>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Testing</a:t>
              </a:r>
              <a:endParaRPr lang="en-NL" sz="3921" dirty="0" err="1">
                <a:solidFill>
                  <a:schemeClr val="bg1"/>
                </a:solidFill>
                <a:latin typeface="+mj-lt"/>
              </a:endParaRPr>
            </a:p>
          </p:txBody>
        </p:sp>
      </p:grpSp>
      <p:grpSp>
        <p:nvGrpSpPr>
          <p:cNvPr id="11" name="Group 10">
            <a:extLst>
              <a:ext uri="{FF2B5EF4-FFF2-40B4-BE49-F238E27FC236}">
                <a16:creationId xmlns:a16="http://schemas.microsoft.com/office/drawing/2014/main" id="{59E2D0C7-0F76-45B8-A9E7-EF10391C9182}"/>
              </a:ext>
            </a:extLst>
          </p:cNvPr>
          <p:cNvGrpSpPr/>
          <p:nvPr/>
        </p:nvGrpSpPr>
        <p:grpSpPr>
          <a:xfrm>
            <a:off x="9249549" y="2083652"/>
            <a:ext cx="2538195" cy="3449303"/>
            <a:chOff x="9249549" y="2083652"/>
            <a:chExt cx="2538195" cy="3449303"/>
          </a:xfrm>
        </p:grpSpPr>
        <p:pic>
          <p:nvPicPr>
            <p:cNvPr id="3078" name="Picture 6" descr="Isolated, Devops, Business">
              <a:extLst>
                <a:ext uri="{FF2B5EF4-FFF2-40B4-BE49-F238E27FC236}">
                  <a16:creationId xmlns:a16="http://schemas.microsoft.com/office/drawing/2014/main" id="{E1F6938C-17CC-4388-B251-31202F926E3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465918" y="2083652"/>
              <a:ext cx="2105460" cy="210546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9E5AF06-6A3D-4769-8CC0-6DC28013FEEF}"/>
                </a:ext>
              </a:extLst>
            </p:cNvPr>
            <p:cNvSpPr txBox="1"/>
            <p:nvPr/>
          </p:nvSpPr>
          <p:spPr>
            <a:xfrm>
              <a:off x="9249549" y="4074479"/>
              <a:ext cx="2538195" cy="1458476"/>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DevOps</a:t>
              </a:r>
            </a:p>
            <a:p>
              <a:pPr algn="ctr">
                <a:lnSpc>
                  <a:spcPct val="90000"/>
                </a:lnSpc>
                <a:spcAft>
                  <a:spcPts val="600"/>
                </a:spcAft>
              </a:pPr>
              <a:r>
                <a:rPr lang="en-US" sz="3921" dirty="0">
                  <a:solidFill>
                    <a:schemeClr val="bg1"/>
                  </a:solidFill>
                  <a:latin typeface="+mj-lt"/>
                </a:rPr>
                <a:t>Integrated</a:t>
              </a:r>
              <a:endParaRPr lang="en-NL" sz="3921" dirty="0" err="1">
                <a:solidFill>
                  <a:schemeClr val="bg1"/>
                </a:solidFill>
                <a:latin typeface="+mj-lt"/>
              </a:endParaRPr>
            </a:p>
          </p:txBody>
        </p:sp>
      </p:grpSp>
    </p:spTree>
    <p:extLst>
      <p:ext uri="{BB962C8B-B14F-4D97-AF65-F5344CB8AC3E}">
        <p14:creationId xmlns:p14="http://schemas.microsoft.com/office/powerpoint/2010/main" val="18123168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9" presetClass="emph" presetSubtype="0" nodeType="withEffect">
                                  <p:stCondLst>
                                    <p:cond delay="0"/>
                                  </p:stCondLst>
                                  <p:childTnLst>
                                    <p:set>
                                      <p:cBhvr>
                                        <p:cTn id="14" dur="indefinite"/>
                                        <p:tgtEl>
                                          <p:spTgt spid="5"/>
                                        </p:tgtEl>
                                        <p:attrNameLst>
                                          <p:attrName>style.opacity</p:attrName>
                                        </p:attrNameLst>
                                      </p:cBhvr>
                                      <p:to>
                                        <p:strVal val="0.25"/>
                                      </p:to>
                                    </p:set>
                                    <p:animEffect filter="image" prLst="opacity: 0.25">
                                      <p:cBhvr rctx="IE">
                                        <p:cTn id="15" dur="indefinite"/>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9" presetClass="emph" presetSubtype="0" nodeType="withEffect">
                                  <p:stCondLst>
                                    <p:cond delay="0"/>
                                  </p:stCondLst>
                                  <p:childTnLst>
                                    <p:set>
                                      <p:cBhvr>
                                        <p:cTn id="22" dur="indefinite"/>
                                        <p:tgtEl>
                                          <p:spTgt spid="7"/>
                                        </p:tgtEl>
                                        <p:attrNameLst>
                                          <p:attrName>style.opacity</p:attrName>
                                        </p:attrNameLst>
                                      </p:cBhvr>
                                      <p:to>
                                        <p:strVal val="0.25"/>
                                      </p:to>
                                    </p:set>
                                    <p:animEffect filter="image" prLst="opacity: 0.25">
                                      <p:cBhvr rctx="IE">
                                        <p:cTn id="23" dur="indefinite"/>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9" presetClass="emph" presetSubtype="0" nodeType="withEffect">
                                  <p:stCondLst>
                                    <p:cond delay="0"/>
                                  </p:stCondLst>
                                  <p:childTnLst>
                                    <p:set>
                                      <p:cBhvr>
                                        <p:cTn id="30" dur="indefinite"/>
                                        <p:tgtEl>
                                          <p:spTgt spid="9"/>
                                        </p:tgtEl>
                                        <p:attrNameLst>
                                          <p:attrName>style.opacity</p:attrName>
                                        </p:attrNameLst>
                                      </p:cBhvr>
                                      <p:to>
                                        <p:strVal val="0.25"/>
                                      </p:to>
                                    </p:set>
                                    <p:animEffect filter="image" prLst="opacity: 0.25">
                                      <p:cBhvr rctx="IE">
                                        <p:cTn id="31" dur="indefinite"/>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81C07-4185-4C1E-AB97-00AB72BAD719}"/>
              </a:ext>
            </a:extLst>
          </p:cNvPr>
          <p:cNvSpPr>
            <a:spLocks noGrp="1"/>
          </p:cNvSpPr>
          <p:nvPr>
            <p:ph type="title"/>
          </p:nvPr>
        </p:nvSpPr>
        <p:spPr/>
        <p:txBody>
          <a:bodyPr/>
          <a:lstStyle/>
          <a:p>
            <a:r>
              <a:rPr lang="en-US"/>
              <a:t>Almost done…</a:t>
            </a:r>
            <a:endParaRPr lang="nl-NL"/>
          </a:p>
        </p:txBody>
      </p:sp>
    </p:spTree>
    <p:extLst>
      <p:ext uri="{BB962C8B-B14F-4D97-AF65-F5344CB8AC3E}">
        <p14:creationId xmlns:p14="http://schemas.microsoft.com/office/powerpoint/2010/main" val="100150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17000" b="-17000"/>
          </a:stretch>
        </a:blip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E5BDEE-BD7E-4292-9418-5CCCE3CF486F}"/>
              </a:ext>
            </a:extLst>
          </p:cNvPr>
          <p:cNvSpPr>
            <a:spLocks noGrp="1"/>
          </p:cNvSpPr>
          <p:nvPr>
            <p:ph type="body" sz="quarter" idx="10"/>
          </p:nvPr>
        </p:nvSpPr>
        <p:spPr>
          <a:xfrm>
            <a:off x="1711692" y="1312288"/>
            <a:ext cx="10473365" cy="3978012"/>
          </a:xfrm>
        </p:spPr>
        <p:txBody>
          <a:bodyPr anchor="t"/>
          <a:lstStyle/>
          <a:p>
            <a:pPr marL="0" indent="0">
              <a:lnSpc>
                <a:spcPct val="100000"/>
              </a:lnSpc>
              <a:spcBef>
                <a:spcPts val="0"/>
              </a:spcBef>
              <a:spcAft>
                <a:spcPts val="4116"/>
              </a:spcAft>
              <a:buNone/>
            </a:pPr>
            <a:r>
              <a:rPr lang="en-GB" sz="3600" dirty="0"/>
              <a:t>Abstract backend services</a:t>
            </a:r>
          </a:p>
          <a:p>
            <a:pPr marL="0" indent="0">
              <a:lnSpc>
                <a:spcPct val="100000"/>
              </a:lnSpc>
              <a:spcBef>
                <a:spcPts val="0"/>
              </a:spcBef>
              <a:spcAft>
                <a:spcPts val="4116"/>
              </a:spcAft>
              <a:buNone/>
            </a:pPr>
            <a:r>
              <a:rPr lang="en-GB" sz="3600" dirty="0"/>
              <a:t>Transform messages and protocols</a:t>
            </a:r>
          </a:p>
          <a:p>
            <a:pPr marL="0" indent="0">
              <a:lnSpc>
                <a:spcPct val="100000"/>
              </a:lnSpc>
              <a:spcBef>
                <a:spcPts val="0"/>
              </a:spcBef>
              <a:spcAft>
                <a:spcPts val="4116"/>
              </a:spcAft>
              <a:buNone/>
            </a:pPr>
            <a:r>
              <a:rPr lang="en-GB" sz="3600" dirty="0"/>
              <a:t>Add restrictions or capabilities to your services</a:t>
            </a:r>
          </a:p>
          <a:p>
            <a:pPr marL="0" indent="0">
              <a:lnSpc>
                <a:spcPct val="100000"/>
              </a:lnSpc>
              <a:spcBef>
                <a:spcPts val="0"/>
              </a:spcBef>
              <a:spcAft>
                <a:spcPts val="4116"/>
              </a:spcAft>
              <a:buNone/>
            </a:pPr>
            <a:r>
              <a:rPr lang="en-GB" sz="3600" dirty="0"/>
              <a:t>Gain insights and provide analytics</a:t>
            </a:r>
          </a:p>
        </p:txBody>
      </p:sp>
      <p:sp>
        <p:nvSpPr>
          <p:cNvPr id="4" name="Title 3">
            <a:extLst>
              <a:ext uri="{FF2B5EF4-FFF2-40B4-BE49-F238E27FC236}">
                <a16:creationId xmlns:a16="http://schemas.microsoft.com/office/drawing/2014/main" id="{71490C8C-645E-478E-A3B7-04B80448E751}"/>
              </a:ext>
            </a:extLst>
          </p:cNvPr>
          <p:cNvSpPr>
            <a:spLocks noGrp="1"/>
          </p:cNvSpPr>
          <p:nvPr>
            <p:ph type="title"/>
          </p:nvPr>
        </p:nvSpPr>
        <p:spPr/>
        <p:txBody>
          <a:bodyPr/>
          <a:lstStyle/>
          <a:p>
            <a:r>
              <a:rPr lang="en-GB"/>
              <a:t>Recap</a:t>
            </a:r>
          </a:p>
        </p:txBody>
      </p:sp>
      <p:sp>
        <p:nvSpPr>
          <p:cNvPr id="9" name="Financial_E7BB" descr="Financial report, financial growth&#10;">
            <a:extLst>
              <a:ext uri="{FF2B5EF4-FFF2-40B4-BE49-F238E27FC236}">
                <a16:creationId xmlns:a16="http://schemas.microsoft.com/office/drawing/2014/main" id="{2DECCA4B-8D71-4F1F-ADA1-85042FEAEDDC}"/>
              </a:ext>
            </a:extLst>
          </p:cNvPr>
          <p:cNvSpPr>
            <a:spLocks noChangeAspect="1" noEditPoints="1"/>
          </p:cNvSpPr>
          <p:nvPr/>
        </p:nvSpPr>
        <p:spPr bwMode="auto">
          <a:xfrm>
            <a:off x="685777" y="4585808"/>
            <a:ext cx="705746" cy="629547"/>
          </a:xfrm>
          <a:custGeom>
            <a:avLst/>
            <a:gdLst>
              <a:gd name="T0" fmla="*/ 47 w 4770"/>
              <a:gd name="T1" fmla="*/ 4255 h 4255"/>
              <a:gd name="T2" fmla="*/ 47 w 4770"/>
              <a:gd name="T3" fmla="*/ 3626 h 4255"/>
              <a:gd name="T4" fmla="*/ 676 w 4770"/>
              <a:gd name="T5" fmla="*/ 4255 h 4255"/>
              <a:gd name="T6" fmla="*/ 676 w 4770"/>
              <a:gd name="T7" fmla="*/ 2996 h 4255"/>
              <a:gd name="T8" fmla="*/ 1306 w 4770"/>
              <a:gd name="T9" fmla="*/ 4255 h 4255"/>
              <a:gd name="T10" fmla="*/ 1306 w 4770"/>
              <a:gd name="T11" fmla="*/ 2366 h 4255"/>
              <a:gd name="T12" fmla="*/ 1935 w 4770"/>
              <a:gd name="T13" fmla="*/ 4255 h 4255"/>
              <a:gd name="T14" fmla="*/ 1935 w 4770"/>
              <a:gd name="T15" fmla="*/ 1736 h 4255"/>
              <a:gd name="T16" fmla="*/ 2564 w 4770"/>
              <a:gd name="T17" fmla="*/ 4255 h 4255"/>
              <a:gd name="T18" fmla="*/ 2564 w 4770"/>
              <a:gd name="T19" fmla="*/ 1736 h 4255"/>
              <a:gd name="T20" fmla="*/ 3194 w 4770"/>
              <a:gd name="T21" fmla="*/ 4255 h 4255"/>
              <a:gd name="T22" fmla="*/ 3194 w 4770"/>
              <a:gd name="T23" fmla="*/ 2361 h 4255"/>
              <a:gd name="T24" fmla="*/ 3823 w 4770"/>
              <a:gd name="T25" fmla="*/ 4255 h 4255"/>
              <a:gd name="T26" fmla="*/ 3823 w 4770"/>
              <a:gd name="T27" fmla="*/ 1736 h 4255"/>
              <a:gd name="T28" fmla="*/ 4453 w 4770"/>
              <a:gd name="T29" fmla="*/ 4255 h 4255"/>
              <a:gd name="T30" fmla="*/ 4453 w 4770"/>
              <a:gd name="T31" fmla="*/ 1424 h 4255"/>
              <a:gd name="T32" fmla="*/ 4760 w 4770"/>
              <a:gd name="T33" fmla="*/ 5 h 4255"/>
              <a:gd name="T34" fmla="*/ 3191 w 4770"/>
              <a:gd name="T35" fmla="*/ 1575 h 4255"/>
              <a:gd name="T36" fmla="*/ 2247 w 4770"/>
              <a:gd name="T37" fmla="*/ 630 h 4255"/>
              <a:gd name="T38" fmla="*/ 0 w 4770"/>
              <a:gd name="T39" fmla="*/ 2879 h 4255"/>
              <a:gd name="T40" fmla="*/ 4770 w 4770"/>
              <a:gd name="T41" fmla="*/ 948 h 4255"/>
              <a:gd name="T42" fmla="*/ 4770 w 4770"/>
              <a:gd name="T43" fmla="*/ 0 h 4255"/>
              <a:gd name="T44" fmla="*/ 3818 w 4770"/>
              <a:gd name="T45" fmla="*/ 0 h 4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70" h="4255">
                <a:moveTo>
                  <a:pt x="47" y="4255"/>
                </a:moveTo>
                <a:lnTo>
                  <a:pt x="47" y="3626"/>
                </a:lnTo>
                <a:moveTo>
                  <a:pt x="676" y="4255"/>
                </a:moveTo>
                <a:lnTo>
                  <a:pt x="676" y="2996"/>
                </a:lnTo>
                <a:moveTo>
                  <a:pt x="1306" y="4255"/>
                </a:moveTo>
                <a:lnTo>
                  <a:pt x="1306" y="2366"/>
                </a:lnTo>
                <a:moveTo>
                  <a:pt x="1935" y="4255"/>
                </a:moveTo>
                <a:lnTo>
                  <a:pt x="1935" y="1736"/>
                </a:lnTo>
                <a:moveTo>
                  <a:pt x="2564" y="4255"/>
                </a:moveTo>
                <a:lnTo>
                  <a:pt x="2564" y="1736"/>
                </a:lnTo>
                <a:moveTo>
                  <a:pt x="3194" y="4255"/>
                </a:moveTo>
                <a:lnTo>
                  <a:pt x="3194" y="2361"/>
                </a:lnTo>
                <a:moveTo>
                  <a:pt x="3823" y="4255"/>
                </a:moveTo>
                <a:lnTo>
                  <a:pt x="3823" y="1736"/>
                </a:lnTo>
                <a:moveTo>
                  <a:pt x="4453" y="4255"/>
                </a:moveTo>
                <a:lnTo>
                  <a:pt x="4453" y="1424"/>
                </a:lnTo>
                <a:moveTo>
                  <a:pt x="4760" y="5"/>
                </a:moveTo>
                <a:lnTo>
                  <a:pt x="3191" y="1575"/>
                </a:lnTo>
                <a:lnTo>
                  <a:pt x="2247" y="630"/>
                </a:lnTo>
                <a:lnTo>
                  <a:pt x="0" y="2879"/>
                </a:lnTo>
                <a:moveTo>
                  <a:pt x="4770" y="948"/>
                </a:moveTo>
                <a:lnTo>
                  <a:pt x="4770" y="0"/>
                </a:lnTo>
                <a:lnTo>
                  <a:pt x="3818" y="0"/>
                </a:lnTo>
              </a:path>
            </a:pathLst>
          </a:custGeom>
          <a:solidFill>
            <a:schemeClr val="tx1"/>
          </a:solidFill>
          <a:ln w="15875" cap="flat">
            <a:solidFill>
              <a:schemeClr val="bg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sz="900">
              <a:gradFill>
                <a:gsLst>
                  <a:gs pos="0">
                    <a:srgbClr val="505050"/>
                  </a:gs>
                  <a:gs pos="100000">
                    <a:srgbClr val="505050"/>
                  </a:gs>
                </a:gsLst>
                <a:lin ang="5400000" scaled="1"/>
              </a:gradFill>
              <a:latin typeface="Segoe UI Semilight"/>
            </a:endParaRPr>
          </a:p>
        </p:txBody>
      </p:sp>
      <p:sp>
        <p:nvSpPr>
          <p:cNvPr id="11" name="cloud" descr="Cloud&#10;">
            <a:extLst>
              <a:ext uri="{FF2B5EF4-FFF2-40B4-BE49-F238E27FC236}">
                <a16:creationId xmlns:a16="http://schemas.microsoft.com/office/drawing/2014/main" id="{9E29AF18-9A42-483A-921D-C3A5B3D9CD3E}"/>
              </a:ext>
            </a:extLst>
          </p:cNvPr>
          <p:cNvSpPr>
            <a:spLocks noChangeAspect="1"/>
          </p:cNvSpPr>
          <p:nvPr/>
        </p:nvSpPr>
        <p:spPr bwMode="auto">
          <a:xfrm>
            <a:off x="710858" y="1503672"/>
            <a:ext cx="705923" cy="449741"/>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solidFill>
            <a:schemeClr val="tx1"/>
          </a:solidFill>
          <a:ln w="15875" cap="sq">
            <a:solidFill>
              <a:schemeClr val="bg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sz="900">
              <a:gradFill>
                <a:gsLst>
                  <a:gs pos="0">
                    <a:srgbClr val="505050"/>
                  </a:gs>
                  <a:gs pos="100000">
                    <a:srgbClr val="505050"/>
                  </a:gs>
                </a:gsLst>
              </a:gradFill>
              <a:latin typeface="Segoe UI Semilight"/>
            </a:endParaRPr>
          </a:p>
        </p:txBody>
      </p:sp>
      <p:sp>
        <p:nvSpPr>
          <p:cNvPr id="13" name="plug" descr="Plug in, connection, power cable&#10;">
            <a:extLst>
              <a:ext uri="{FF2B5EF4-FFF2-40B4-BE49-F238E27FC236}">
                <a16:creationId xmlns:a16="http://schemas.microsoft.com/office/drawing/2014/main" id="{08E9A98E-D227-41E2-8D4C-406C42F7DD12}"/>
              </a:ext>
            </a:extLst>
          </p:cNvPr>
          <p:cNvSpPr>
            <a:spLocks noChangeAspect="1" noEditPoints="1"/>
          </p:cNvSpPr>
          <p:nvPr/>
        </p:nvSpPr>
        <p:spPr bwMode="auto">
          <a:xfrm>
            <a:off x="727363" y="2516389"/>
            <a:ext cx="664161" cy="629547"/>
          </a:xfrm>
          <a:custGeom>
            <a:avLst/>
            <a:gdLst>
              <a:gd name="T0" fmla="*/ 169 w 346"/>
              <a:gd name="T1" fmla="*/ 90 h 328"/>
              <a:gd name="T2" fmla="*/ 199 w 346"/>
              <a:gd name="T3" fmla="*/ 61 h 328"/>
              <a:gd name="T4" fmla="*/ 279 w 346"/>
              <a:gd name="T5" fmla="*/ 63 h 328"/>
              <a:gd name="T6" fmla="*/ 279 w 346"/>
              <a:gd name="T7" fmla="*/ 63 h 328"/>
              <a:gd name="T8" fmla="*/ 277 w 346"/>
              <a:gd name="T9" fmla="*/ 143 h 328"/>
              <a:gd name="T10" fmla="*/ 247 w 346"/>
              <a:gd name="T11" fmla="*/ 172 h 328"/>
              <a:gd name="T12" fmla="*/ 169 w 346"/>
              <a:gd name="T13" fmla="*/ 90 h 328"/>
              <a:gd name="T14" fmla="*/ 279 w 346"/>
              <a:gd name="T15" fmla="*/ 63 h 328"/>
              <a:gd name="T16" fmla="*/ 346 w 346"/>
              <a:gd name="T17" fmla="*/ 0 h 328"/>
              <a:gd name="T18" fmla="*/ 99 w 346"/>
              <a:gd name="T19" fmla="*/ 156 h 328"/>
              <a:gd name="T20" fmla="*/ 69 w 346"/>
              <a:gd name="T21" fmla="*/ 185 h 328"/>
              <a:gd name="T22" fmla="*/ 67 w 346"/>
              <a:gd name="T23" fmla="*/ 265 h 328"/>
              <a:gd name="T24" fmla="*/ 67 w 346"/>
              <a:gd name="T25" fmla="*/ 265 h 328"/>
              <a:gd name="T26" fmla="*/ 147 w 346"/>
              <a:gd name="T27" fmla="*/ 267 h 328"/>
              <a:gd name="T28" fmla="*/ 177 w 346"/>
              <a:gd name="T29" fmla="*/ 238 h 328"/>
              <a:gd name="T30" fmla="*/ 99 w 346"/>
              <a:gd name="T31" fmla="*/ 156 h 328"/>
              <a:gd name="T32" fmla="*/ 67 w 346"/>
              <a:gd name="T33" fmla="*/ 265 h 328"/>
              <a:gd name="T34" fmla="*/ 0 w 346"/>
              <a:gd name="T35" fmla="*/ 328 h 328"/>
              <a:gd name="T36" fmla="*/ 157 w 346"/>
              <a:gd name="T37" fmla="*/ 143 h 328"/>
              <a:gd name="T38" fmla="*/ 120 w 346"/>
              <a:gd name="T39" fmla="*/ 178 h 328"/>
              <a:gd name="T40" fmla="*/ 193 w 346"/>
              <a:gd name="T41" fmla="*/ 181 h 328"/>
              <a:gd name="T42" fmla="*/ 156 w 346"/>
              <a:gd name="T43" fmla="*/ 2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6" h="328">
                <a:moveTo>
                  <a:pt x="169" y="90"/>
                </a:moveTo>
                <a:cubicBezTo>
                  <a:pt x="199" y="61"/>
                  <a:pt x="199" y="61"/>
                  <a:pt x="199" y="61"/>
                </a:cubicBezTo>
                <a:cubicBezTo>
                  <a:pt x="222" y="40"/>
                  <a:pt x="258" y="41"/>
                  <a:pt x="279" y="63"/>
                </a:cubicBezTo>
                <a:cubicBezTo>
                  <a:pt x="279" y="63"/>
                  <a:pt x="279" y="63"/>
                  <a:pt x="279" y="63"/>
                </a:cubicBezTo>
                <a:cubicBezTo>
                  <a:pt x="300" y="86"/>
                  <a:pt x="300" y="122"/>
                  <a:pt x="277" y="143"/>
                </a:cubicBezTo>
                <a:cubicBezTo>
                  <a:pt x="247" y="172"/>
                  <a:pt x="247" y="172"/>
                  <a:pt x="247" y="172"/>
                </a:cubicBezTo>
                <a:lnTo>
                  <a:pt x="169" y="90"/>
                </a:lnTo>
                <a:close/>
                <a:moveTo>
                  <a:pt x="279" y="63"/>
                </a:moveTo>
                <a:cubicBezTo>
                  <a:pt x="346" y="0"/>
                  <a:pt x="346" y="0"/>
                  <a:pt x="346" y="0"/>
                </a:cubicBezTo>
                <a:moveTo>
                  <a:pt x="99" y="156"/>
                </a:moveTo>
                <a:cubicBezTo>
                  <a:pt x="69" y="185"/>
                  <a:pt x="69" y="185"/>
                  <a:pt x="69" y="185"/>
                </a:cubicBezTo>
                <a:cubicBezTo>
                  <a:pt x="46" y="206"/>
                  <a:pt x="46" y="242"/>
                  <a:pt x="67" y="265"/>
                </a:cubicBezTo>
                <a:cubicBezTo>
                  <a:pt x="67" y="265"/>
                  <a:pt x="67" y="265"/>
                  <a:pt x="67" y="265"/>
                </a:cubicBezTo>
                <a:cubicBezTo>
                  <a:pt x="88" y="287"/>
                  <a:pt x="124" y="288"/>
                  <a:pt x="147" y="267"/>
                </a:cubicBezTo>
                <a:cubicBezTo>
                  <a:pt x="177" y="238"/>
                  <a:pt x="177" y="238"/>
                  <a:pt x="177" y="238"/>
                </a:cubicBezTo>
                <a:lnTo>
                  <a:pt x="99" y="156"/>
                </a:lnTo>
                <a:close/>
                <a:moveTo>
                  <a:pt x="67" y="265"/>
                </a:moveTo>
                <a:cubicBezTo>
                  <a:pt x="0" y="328"/>
                  <a:pt x="0" y="328"/>
                  <a:pt x="0" y="328"/>
                </a:cubicBezTo>
                <a:moveTo>
                  <a:pt x="157" y="143"/>
                </a:moveTo>
                <a:cubicBezTo>
                  <a:pt x="120" y="178"/>
                  <a:pt x="120" y="178"/>
                  <a:pt x="120" y="178"/>
                </a:cubicBezTo>
                <a:moveTo>
                  <a:pt x="193" y="181"/>
                </a:moveTo>
                <a:cubicBezTo>
                  <a:pt x="156" y="216"/>
                  <a:pt x="156" y="216"/>
                  <a:pt x="156" y="216"/>
                </a:cubicBezTo>
              </a:path>
            </a:pathLst>
          </a:custGeom>
          <a:solidFill>
            <a:schemeClr val="tx1"/>
          </a:solidFill>
          <a:ln w="15875" cap="sq">
            <a:solidFill>
              <a:schemeClr val="bg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sz="900">
              <a:gradFill>
                <a:gsLst>
                  <a:gs pos="0">
                    <a:srgbClr val="505050"/>
                  </a:gs>
                  <a:gs pos="100000">
                    <a:srgbClr val="505050"/>
                  </a:gs>
                </a:gsLst>
                <a:lin ang="5400000" scaled="1"/>
              </a:gradFill>
              <a:latin typeface="Segoe UI Semilight"/>
            </a:endParaRPr>
          </a:p>
        </p:txBody>
      </p:sp>
      <p:sp>
        <p:nvSpPr>
          <p:cNvPr id="20" name="Shield_EA18" descr="Shield, secure&#10;">
            <a:extLst>
              <a:ext uri="{FF2B5EF4-FFF2-40B4-BE49-F238E27FC236}">
                <a16:creationId xmlns:a16="http://schemas.microsoft.com/office/drawing/2014/main" id="{9FFCFEAB-269C-49F9-B8E0-89FEFBC6C4C6}"/>
              </a:ext>
            </a:extLst>
          </p:cNvPr>
          <p:cNvSpPr>
            <a:spLocks noChangeAspect="1"/>
          </p:cNvSpPr>
          <p:nvPr/>
        </p:nvSpPr>
        <p:spPr bwMode="auto">
          <a:xfrm>
            <a:off x="798728" y="3550307"/>
            <a:ext cx="592795" cy="631130"/>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solidFill>
            <a:schemeClr val="tx1"/>
          </a:solidFill>
          <a:ln w="15875" cap="sq">
            <a:solidFill>
              <a:schemeClr val="bg1"/>
            </a:solidFill>
            <a:prstDash val="solid"/>
            <a:miter lim="800000"/>
            <a:headEnd/>
            <a:tailEnd/>
          </a:ln>
        </p:spPr>
        <p:txBody>
          <a:bodyPr vert="horz" wrap="square" lIns="91427" tIns="45713" rIns="91427" bIns="45713" numCol="1" anchor="t" anchorCtr="0" compatLnSpc="1">
            <a:prstTxWarp prst="textNoShape">
              <a:avLst/>
            </a:prstTxWarp>
          </a:bodyPr>
          <a:lstStyle/>
          <a:p>
            <a:pPr defTabSz="914225"/>
            <a:endParaRPr lang="en-US">
              <a:gradFill>
                <a:gsLst>
                  <a:gs pos="0">
                    <a:srgbClr val="505050"/>
                  </a:gs>
                  <a:gs pos="100000">
                    <a:srgbClr val="505050"/>
                  </a:gs>
                </a:gsLst>
              </a:gradFill>
              <a:latin typeface="Segoe UI Semilight"/>
            </a:endParaRPr>
          </a:p>
        </p:txBody>
      </p:sp>
    </p:spTree>
    <p:extLst>
      <p:ext uri="{BB962C8B-B14F-4D97-AF65-F5344CB8AC3E}">
        <p14:creationId xmlns:p14="http://schemas.microsoft.com/office/powerpoint/2010/main" val="572997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9" presetClass="emph" presetSubtype="0" fill="hold" nodeType="withEffect">
                                  <p:stCondLst>
                                    <p:cond delay="0"/>
                                  </p:stCondLst>
                                  <p:childTnLst>
                                    <p:animClr clrSpc="rgb" dir="cw">
                                      <p:cBhvr override="childStyle">
                                        <p:cTn id="20" dur="500" fill="hold"/>
                                        <p:tgtEl>
                                          <p:spTgt spid="5">
                                            <p:txEl>
                                              <p:pRg st="0" end="0"/>
                                            </p:txEl>
                                          </p:spTgt>
                                        </p:tgtEl>
                                        <p:attrNameLst>
                                          <p:attrName>style.color</p:attrName>
                                        </p:attrNameLst>
                                      </p:cBhvr>
                                      <p:to>
                                        <a:schemeClr val="folHlink"/>
                                      </p:to>
                                    </p:animClr>
                                    <p:animClr clrSpc="rgb" dir="cw">
                                      <p:cBhvr>
                                        <p:cTn id="21" dur="500" fill="hold"/>
                                        <p:tgtEl>
                                          <p:spTgt spid="5">
                                            <p:txEl>
                                              <p:pRg st="0" end="0"/>
                                            </p:txEl>
                                          </p:spTgt>
                                        </p:tgtEl>
                                        <p:attrNameLst>
                                          <p:attrName>fillcolor</p:attrName>
                                        </p:attrNameLst>
                                      </p:cBhvr>
                                      <p:to>
                                        <a:schemeClr val="folHlink"/>
                                      </p:to>
                                    </p:animClr>
                                    <p:set>
                                      <p:cBhvr>
                                        <p:cTn id="22" dur="500" fill="hold"/>
                                        <p:tgtEl>
                                          <p:spTgt spid="5">
                                            <p:txEl>
                                              <p:pRg st="0" end="0"/>
                                            </p:txEl>
                                          </p:spTgt>
                                        </p:tgtEl>
                                        <p:attrNameLst>
                                          <p:attrName>fill.type</p:attrName>
                                        </p:attrNameLst>
                                      </p:cBhvr>
                                      <p:to>
                                        <p:strVal val="solid"/>
                                      </p:to>
                                    </p:set>
                                    <p:set>
                                      <p:cBhvr>
                                        <p:cTn id="23" dur="500" fill="hold"/>
                                        <p:tgtEl>
                                          <p:spTgt spid="5">
                                            <p:txEl>
                                              <p:pRg st="0" end="0"/>
                                            </p:txEl>
                                          </p:spTgt>
                                        </p:tgtEl>
                                        <p:attrNameLst>
                                          <p:attrName>fill.on</p:attrName>
                                        </p:attrNameLst>
                                      </p:cBhvr>
                                      <p:to>
                                        <p:strVal val="tru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
                                            <p:txEl>
                                              <p:pRg st="2" end="2"/>
                                            </p:txEl>
                                          </p:spTgt>
                                        </p:tgtEl>
                                        <p:attrNameLst>
                                          <p:attrName>style.visibility</p:attrName>
                                        </p:attrNameLst>
                                      </p:cBhvr>
                                      <p:to>
                                        <p:strVal val="visible"/>
                                      </p:to>
                                    </p:set>
                                    <p:animEffect transition="in" filter="fade">
                                      <p:cBhvr>
                                        <p:cTn id="28" dur="500"/>
                                        <p:tgtEl>
                                          <p:spTgt spid="5">
                                            <p:txEl>
                                              <p:pRg st="2" end="2"/>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9" presetClass="emph" presetSubtype="0" fill="hold" nodeType="withEffect">
                                  <p:stCondLst>
                                    <p:cond delay="0"/>
                                  </p:stCondLst>
                                  <p:childTnLst>
                                    <p:animClr clrSpc="rgb" dir="cw">
                                      <p:cBhvr override="childStyle">
                                        <p:cTn id="33" dur="500" fill="hold"/>
                                        <p:tgtEl>
                                          <p:spTgt spid="5">
                                            <p:txEl>
                                              <p:pRg st="1" end="1"/>
                                            </p:txEl>
                                          </p:spTgt>
                                        </p:tgtEl>
                                        <p:attrNameLst>
                                          <p:attrName>style.color</p:attrName>
                                        </p:attrNameLst>
                                      </p:cBhvr>
                                      <p:to>
                                        <a:schemeClr val="folHlink"/>
                                      </p:to>
                                    </p:animClr>
                                    <p:animClr clrSpc="rgb" dir="cw">
                                      <p:cBhvr>
                                        <p:cTn id="34" dur="500" fill="hold"/>
                                        <p:tgtEl>
                                          <p:spTgt spid="5">
                                            <p:txEl>
                                              <p:pRg st="1" end="1"/>
                                            </p:txEl>
                                          </p:spTgt>
                                        </p:tgtEl>
                                        <p:attrNameLst>
                                          <p:attrName>fillcolor</p:attrName>
                                        </p:attrNameLst>
                                      </p:cBhvr>
                                      <p:to>
                                        <a:schemeClr val="folHlink"/>
                                      </p:to>
                                    </p:animClr>
                                    <p:set>
                                      <p:cBhvr>
                                        <p:cTn id="35" dur="500" fill="hold"/>
                                        <p:tgtEl>
                                          <p:spTgt spid="5">
                                            <p:txEl>
                                              <p:pRg st="1" end="1"/>
                                            </p:txEl>
                                          </p:spTgt>
                                        </p:tgtEl>
                                        <p:attrNameLst>
                                          <p:attrName>fill.type</p:attrName>
                                        </p:attrNameLst>
                                      </p:cBhvr>
                                      <p:to>
                                        <p:strVal val="solid"/>
                                      </p:to>
                                    </p:set>
                                    <p:set>
                                      <p:cBhvr>
                                        <p:cTn id="36" dur="500" fill="hold"/>
                                        <p:tgtEl>
                                          <p:spTgt spid="5">
                                            <p:txEl>
                                              <p:pRg st="1" end="1"/>
                                            </p:txEl>
                                          </p:spTgt>
                                        </p:tgtEl>
                                        <p:attrNameLst>
                                          <p:attrName>fill.on</p:attrName>
                                        </p:attrNameLst>
                                      </p:cBhvr>
                                      <p:to>
                                        <p:strVal val="true"/>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5">
                                            <p:txEl>
                                              <p:pRg st="3" end="3"/>
                                            </p:txEl>
                                          </p:spTgt>
                                        </p:tgtEl>
                                        <p:attrNameLst>
                                          <p:attrName>style.visibility</p:attrName>
                                        </p:attrNameLst>
                                      </p:cBhvr>
                                      <p:to>
                                        <p:strVal val="visible"/>
                                      </p:to>
                                    </p:set>
                                    <p:animEffect transition="in" filter="fade">
                                      <p:cBhvr>
                                        <p:cTn id="41" dur="500"/>
                                        <p:tgtEl>
                                          <p:spTgt spid="5">
                                            <p:txEl>
                                              <p:pRg st="3" end="3"/>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500"/>
                                        <p:tgtEl>
                                          <p:spTgt spid="9"/>
                                        </p:tgtEl>
                                      </p:cBhvr>
                                    </p:animEffect>
                                  </p:childTnLst>
                                </p:cTn>
                              </p:par>
                              <p:par>
                                <p:cTn id="45" presetID="19" presetClass="emph" presetSubtype="0" fill="hold" nodeType="withEffect">
                                  <p:stCondLst>
                                    <p:cond delay="0"/>
                                  </p:stCondLst>
                                  <p:childTnLst>
                                    <p:animClr clrSpc="rgb" dir="cw">
                                      <p:cBhvr override="childStyle">
                                        <p:cTn id="46" dur="500" fill="hold"/>
                                        <p:tgtEl>
                                          <p:spTgt spid="5">
                                            <p:txEl>
                                              <p:pRg st="2" end="2"/>
                                            </p:txEl>
                                          </p:spTgt>
                                        </p:tgtEl>
                                        <p:attrNameLst>
                                          <p:attrName>style.color</p:attrName>
                                        </p:attrNameLst>
                                      </p:cBhvr>
                                      <p:to>
                                        <a:schemeClr val="folHlink"/>
                                      </p:to>
                                    </p:animClr>
                                    <p:animClr clrSpc="rgb" dir="cw">
                                      <p:cBhvr>
                                        <p:cTn id="47" dur="500" fill="hold"/>
                                        <p:tgtEl>
                                          <p:spTgt spid="5">
                                            <p:txEl>
                                              <p:pRg st="2" end="2"/>
                                            </p:txEl>
                                          </p:spTgt>
                                        </p:tgtEl>
                                        <p:attrNameLst>
                                          <p:attrName>fillcolor</p:attrName>
                                        </p:attrNameLst>
                                      </p:cBhvr>
                                      <p:to>
                                        <a:schemeClr val="folHlink"/>
                                      </p:to>
                                    </p:animClr>
                                    <p:set>
                                      <p:cBhvr>
                                        <p:cTn id="48" dur="500" fill="hold"/>
                                        <p:tgtEl>
                                          <p:spTgt spid="5">
                                            <p:txEl>
                                              <p:pRg st="2" end="2"/>
                                            </p:txEl>
                                          </p:spTgt>
                                        </p:tgtEl>
                                        <p:attrNameLst>
                                          <p:attrName>fill.type</p:attrName>
                                        </p:attrNameLst>
                                      </p:cBhvr>
                                      <p:to>
                                        <p:strVal val="solid"/>
                                      </p:to>
                                    </p:set>
                                    <p:set>
                                      <p:cBhvr>
                                        <p:cTn id="49" dur="500" fill="hold"/>
                                        <p:tgtEl>
                                          <p:spTgt spid="5">
                                            <p:txEl>
                                              <p:pRg st="2" end="2"/>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9" grpId="0" animBg="1"/>
      <p:bldP spid="11" grpId="0" animBg="1"/>
      <p:bldP spid="13" grpId="0" animBg="1"/>
      <p:bldP spid="2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5E76B-98B8-4D90-8AEA-7411FE79CE78}"/>
              </a:ext>
            </a:extLst>
          </p:cNvPr>
          <p:cNvSpPr>
            <a:spLocks noGrp="1"/>
          </p:cNvSpPr>
          <p:nvPr>
            <p:ph type="title"/>
          </p:nvPr>
        </p:nvSpPr>
        <p:spPr>
          <a:xfrm>
            <a:off x="7209446" y="1396289"/>
            <a:ext cx="4399106" cy="1325563"/>
          </a:xfrm>
        </p:spPr>
        <p:txBody>
          <a:bodyPr vert="horz" lIns="91440" tIns="45720" rIns="91440" bIns="45720" rtlCol="0" anchor="ctr">
            <a:normAutofit/>
          </a:bodyPr>
          <a:lstStyle/>
          <a:p>
            <a:r>
              <a:rPr lang="en-US" sz="4400" dirty="0"/>
              <a:t>Thank You!</a:t>
            </a:r>
          </a:p>
        </p:txBody>
      </p:sp>
      <p:pic>
        <p:nvPicPr>
          <p:cNvPr id="17" name="Picture 16">
            <a:extLst>
              <a:ext uri="{FF2B5EF4-FFF2-40B4-BE49-F238E27FC236}">
                <a16:creationId xmlns:a16="http://schemas.microsoft.com/office/drawing/2014/main" id="{0C413F6D-2B4F-4F91-A559-857AC1762A4D}"/>
              </a:ext>
            </a:extLst>
          </p:cNvPr>
          <p:cNvPicPr>
            <a:picLocks noChangeAspect="1"/>
          </p:cNvPicPr>
          <p:nvPr/>
        </p:nvPicPr>
        <p:blipFill>
          <a:blip r:embed="rId4"/>
          <a:stretch>
            <a:fillRect/>
          </a:stretch>
        </p:blipFill>
        <p:spPr>
          <a:xfrm>
            <a:off x="443058" y="276649"/>
            <a:ext cx="2721278" cy="2239280"/>
          </a:xfrm>
          <a:prstGeom prst="rect">
            <a:avLst/>
          </a:prstGeom>
        </p:spPr>
      </p:pic>
      <p:pic>
        <p:nvPicPr>
          <p:cNvPr id="14" name="Picture 2" descr="Image result for twitter logo">
            <a:extLst>
              <a:ext uri="{FF2B5EF4-FFF2-40B4-BE49-F238E27FC236}">
                <a16:creationId xmlns:a16="http://schemas.microsoft.com/office/drawing/2014/main" id="{17D8DC3E-938A-4B8E-9849-BB9EC563AC2D}"/>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341142" y="4658549"/>
            <a:ext cx="2159475" cy="1921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linkedin logo">
            <a:extLst>
              <a:ext uri="{FF2B5EF4-FFF2-40B4-BE49-F238E27FC236}">
                <a16:creationId xmlns:a16="http://schemas.microsoft.com/office/drawing/2014/main" id="{CFB40FDA-39CD-4620-9C61-B9A00618B063}"/>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4060390" y="3133476"/>
            <a:ext cx="1858273" cy="18582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7">
            <a:extLst>
              <a:ext uri="{FF2B5EF4-FFF2-40B4-BE49-F238E27FC236}">
                <a16:creationId xmlns:a16="http://schemas.microsoft.com/office/drawing/2014/main" id="{FA376D98-3522-4C69-910D-880684F4FAA0}"/>
              </a:ext>
            </a:extLst>
          </p:cNvPr>
          <p:cNvSpPr txBox="1">
            <a:spLocks/>
          </p:cNvSpPr>
          <p:nvPr/>
        </p:nvSpPr>
        <p:spPr>
          <a:xfrm>
            <a:off x="6669138" y="2871982"/>
            <a:ext cx="5481723" cy="3181684"/>
          </a:xfrm>
          <a:prstGeom prst="rect">
            <a:avLst/>
          </a:prstGeom>
        </p:spPr>
        <p:txBody>
          <a:bodyPr vert="horz" lIns="91440" tIns="45720" rIns="91440" bIns="45720" rtlCol="0" anchor="t">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46163" lvl="3" indent="0" defTabSz="914400">
              <a:lnSpc>
                <a:spcPct val="90000"/>
              </a:lnSpc>
              <a:buNone/>
            </a:pPr>
            <a:r>
              <a:rPr lang="en-US" sz="2400" kern="0" dirty="0">
                <a:solidFill>
                  <a:schemeClr val="bg1"/>
                </a:solidFill>
                <a:latin typeface="Segoe UI"/>
              </a:rPr>
              <a:t>@</a:t>
            </a:r>
            <a:r>
              <a:rPr lang="en-US" sz="2400" kern="0" dirty="0" err="1">
                <a:solidFill>
                  <a:schemeClr val="bg1"/>
                </a:solidFill>
                <a:latin typeface="Segoe UI"/>
              </a:rPr>
              <a:t>egrootenboer</a:t>
            </a:r>
            <a:endParaRPr lang="en-US" sz="2400" kern="0" dirty="0">
              <a:solidFill>
                <a:schemeClr val="bg1"/>
              </a:solidFill>
              <a:latin typeface="Segoe UI"/>
            </a:endParaRPr>
          </a:p>
          <a:p>
            <a:pPr marL="146163" lvl="3" indent="0" defTabSz="914400">
              <a:lnSpc>
                <a:spcPct val="90000"/>
              </a:lnSpc>
              <a:buNone/>
            </a:pPr>
            <a:r>
              <a:rPr lang="en-US" sz="2400" kern="0" dirty="0">
                <a:solidFill>
                  <a:schemeClr val="bg1"/>
                </a:solidFill>
                <a:latin typeface="Segoe UI"/>
              </a:rPr>
              <a:t>eldert@eldert.net</a:t>
            </a:r>
          </a:p>
          <a:p>
            <a:pPr marL="146163" lvl="3" indent="0" defTabSz="914400">
              <a:lnSpc>
                <a:spcPct val="90000"/>
              </a:lnSpc>
              <a:buNone/>
            </a:pPr>
            <a:r>
              <a:rPr lang="en-US" sz="1800" kern="0" dirty="0">
                <a:solidFill>
                  <a:schemeClr val="bg1"/>
                </a:solidFill>
                <a:latin typeface="Segoe UI"/>
              </a:rPr>
              <a:t>https://www.linkedin.com/in/eldert-grootenboer</a:t>
            </a:r>
          </a:p>
        </p:txBody>
      </p:sp>
    </p:spTree>
    <p:extLst>
      <p:ext uri="{BB962C8B-B14F-4D97-AF65-F5344CB8AC3E}">
        <p14:creationId xmlns:p14="http://schemas.microsoft.com/office/powerpoint/2010/main" val="89175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6">
                                            <p:txEl>
                                              <p:pRg st="0" end="0"/>
                                            </p:txEl>
                                          </p:spTgt>
                                        </p:tgtEl>
                                        <p:attrNameLst>
                                          <p:attrName>style.visibility</p:attrName>
                                        </p:attrNameLst>
                                      </p:cBhvr>
                                      <p:to>
                                        <p:strVal val="visible"/>
                                      </p:to>
                                    </p:set>
                                    <p:animEffect transition="in" filter="fade">
                                      <p:cBhvr>
                                        <p:cTn id="10" dur="500"/>
                                        <p:tgtEl>
                                          <p:spTgt spid="16">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fade">
                                      <p:cBhvr>
                                        <p:cTn id="17" dur="500"/>
                                        <p:tgtEl>
                                          <p:spTgt spid="16">
                                            <p:txEl>
                                              <p:pRg st="1" end="1"/>
                                            </p:txEl>
                                          </p:spTgt>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830E3A-F246-49E3-879B-EDC64E7FE5EA}"/>
              </a:ext>
            </a:extLst>
          </p:cNvPr>
          <p:cNvSpPr>
            <a:spLocks noGrp="1"/>
          </p:cNvSpPr>
          <p:nvPr>
            <p:ph type="title"/>
          </p:nvPr>
        </p:nvSpPr>
        <p:spPr/>
        <p:txBody>
          <a:bodyPr/>
          <a:lstStyle/>
          <a:p>
            <a:r>
              <a:rPr lang="en-US" dirty="0"/>
              <a:t>API Management</a:t>
            </a:r>
            <a:endParaRPr lang="nl-NL" dirty="0"/>
          </a:p>
        </p:txBody>
      </p:sp>
    </p:spTree>
    <p:extLst>
      <p:ext uri="{BB962C8B-B14F-4D97-AF65-F5344CB8AC3E}">
        <p14:creationId xmlns:p14="http://schemas.microsoft.com/office/powerpoint/2010/main" val="2280155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l="-3000" r="-3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API centric architecture</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28439" y="5818917"/>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bg1"/>
                </a:soli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356011" y="6352791"/>
            <a:ext cx="1582356"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4A66AC"/>
                </a:solidFill>
                <a:effectLst/>
                <a:uLnTx/>
                <a:uFillTx/>
                <a:latin typeface="Segoe UI"/>
                <a:ea typeface="+mn-ea"/>
                <a:cs typeface="+mn-cs"/>
              </a:rPr>
              <a:t>Services and data</a:t>
            </a:r>
          </a:p>
        </p:txBody>
      </p:sp>
      <p:sp>
        <p:nvSpPr>
          <p:cNvPr id="2" name="TextBox 1">
            <a:extLst>
              <a:ext uri="{FF2B5EF4-FFF2-40B4-BE49-F238E27FC236}">
                <a16:creationId xmlns:a16="http://schemas.microsoft.com/office/drawing/2014/main" id="{1A67DEED-1341-2941-BCA9-5291E056501C}"/>
              </a:ext>
            </a:extLst>
          </p:cNvPr>
          <p:cNvSpPr txBox="1"/>
          <p:nvPr/>
        </p:nvSpPr>
        <p:spPr>
          <a:xfrm>
            <a:off x="6142616" y="2974489"/>
            <a:ext cx="914400" cy="61555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err="1">
              <a:ln>
                <a:noFill/>
              </a:ln>
              <a:solidFill>
                <a:schemeClr val="bg1"/>
              </a:solidFill>
              <a:effectLst/>
              <a:uLnTx/>
              <a:uFillTx/>
              <a:latin typeface="Segoe UI"/>
              <a:ea typeface="+mn-ea"/>
              <a:cs typeface="+mn-cs"/>
            </a:endParaRPr>
          </a:p>
        </p:txBody>
      </p:sp>
      <p:grpSp>
        <p:nvGrpSpPr>
          <p:cNvPr id="26" name="Group 25">
            <a:extLst>
              <a:ext uri="{FF2B5EF4-FFF2-40B4-BE49-F238E27FC236}">
                <a16:creationId xmlns:a16="http://schemas.microsoft.com/office/drawing/2014/main" id="{46F38BD8-2D49-704B-B4C1-AB5521C9E6CF}"/>
              </a:ext>
            </a:extLst>
          </p:cNvPr>
          <p:cNvGrpSpPr/>
          <p:nvPr/>
        </p:nvGrpSpPr>
        <p:grpSpPr>
          <a:xfrm>
            <a:off x="2563713" y="2529638"/>
            <a:ext cx="7043448" cy="2786196"/>
            <a:chOff x="2563713" y="2529638"/>
            <a:chExt cx="7043448" cy="2786196"/>
          </a:xfrm>
        </p:grpSpPr>
        <p:grpSp>
          <p:nvGrpSpPr>
            <p:cNvPr id="28" name="Group 27">
              <a:extLst>
                <a:ext uri="{FF2B5EF4-FFF2-40B4-BE49-F238E27FC236}">
                  <a16:creationId xmlns:a16="http://schemas.microsoft.com/office/drawing/2014/main" id="{BEDC5987-E740-524C-BFDB-90AACD34E552}"/>
                </a:ext>
              </a:extLst>
            </p:cNvPr>
            <p:cNvGrpSpPr/>
            <p:nvPr/>
          </p:nvGrpSpPr>
          <p:grpSpPr>
            <a:xfrm>
              <a:off x="2563713" y="2529638"/>
              <a:ext cx="7043448" cy="553998"/>
              <a:chOff x="2563713" y="2529638"/>
              <a:chExt cx="7043448" cy="553998"/>
            </a:xfrm>
          </p:grpSpPr>
          <p:sp>
            <p:nvSpPr>
              <p:cNvPr id="35" name="Right Brace 34">
                <a:extLst>
                  <a:ext uri="{FF2B5EF4-FFF2-40B4-BE49-F238E27FC236}">
                    <a16:creationId xmlns:a16="http://schemas.microsoft.com/office/drawing/2014/main" id="{66D3EEAA-CB38-634C-9635-7FEBB675E372}"/>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sp>
            <p:nvSpPr>
              <p:cNvPr id="36" name="Rectangle 19">
                <a:extLst>
                  <a:ext uri="{FF2B5EF4-FFF2-40B4-BE49-F238E27FC236}">
                    <a16:creationId xmlns:a16="http://schemas.microsoft.com/office/drawing/2014/main" id="{2CA26428-4161-9D48-A726-331F0492026E}"/>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grpSp>
        <p:sp>
          <p:nvSpPr>
            <p:cNvPr id="29" name="Right Brace 28">
              <a:extLst>
                <a:ext uri="{FF2B5EF4-FFF2-40B4-BE49-F238E27FC236}">
                  <a16:creationId xmlns:a16="http://schemas.microsoft.com/office/drawing/2014/main" id="{50E627BE-91E4-9940-A44F-5018BB596413}"/>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sp>
          <p:nvSpPr>
            <p:cNvPr id="30" name="Rectangle 19">
              <a:extLst>
                <a:ext uri="{FF2B5EF4-FFF2-40B4-BE49-F238E27FC236}">
                  <a16:creationId xmlns:a16="http://schemas.microsoft.com/office/drawing/2014/main" id="{3699E638-85B9-D24D-BD86-43DA2A0C8B8F}"/>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sp>
          <p:nvSpPr>
            <p:cNvPr id="31" name="Oval 30">
              <a:extLst>
                <a:ext uri="{FF2B5EF4-FFF2-40B4-BE49-F238E27FC236}">
                  <a16:creationId xmlns:a16="http://schemas.microsoft.com/office/drawing/2014/main" id="{7FD56F29-8F1D-A34F-A5EE-85EAB8382799}"/>
                </a:ext>
              </a:extLst>
            </p:cNvPr>
            <p:cNvSpPr/>
            <p:nvPr/>
          </p:nvSpPr>
          <p:spPr bwMode="auto">
            <a:xfrm>
              <a:off x="5463136" y="3275730"/>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mn-ea"/>
                <a:cs typeface="+mn-cs"/>
              </a:endParaRPr>
            </a:p>
          </p:txBody>
        </p:sp>
        <p:grpSp>
          <p:nvGrpSpPr>
            <p:cNvPr id="32" name="Group 31">
              <a:extLst>
                <a:ext uri="{FF2B5EF4-FFF2-40B4-BE49-F238E27FC236}">
                  <a16:creationId xmlns:a16="http://schemas.microsoft.com/office/drawing/2014/main" id="{9F6141AC-353E-8E48-AB70-044665099E0D}"/>
                </a:ext>
              </a:extLst>
            </p:cNvPr>
            <p:cNvGrpSpPr/>
            <p:nvPr/>
          </p:nvGrpSpPr>
          <p:grpSpPr>
            <a:xfrm>
              <a:off x="5875456" y="3559222"/>
              <a:ext cx="419963" cy="727029"/>
              <a:chOff x="5886019" y="3496979"/>
              <a:chExt cx="419963" cy="727029"/>
            </a:xfrm>
          </p:grpSpPr>
          <p:sp>
            <p:nvSpPr>
              <p:cNvPr id="33" name="TextBox 32">
                <a:extLst>
                  <a:ext uri="{FF2B5EF4-FFF2-40B4-BE49-F238E27FC236}">
                    <a16:creationId xmlns:a16="http://schemas.microsoft.com/office/drawing/2014/main" id="{2FCC3553-B699-D84A-8F99-5F288F99447B}"/>
                  </a:ext>
                </a:extLst>
              </p:cNvPr>
              <p:cNvSpPr txBox="1"/>
              <p:nvPr/>
            </p:nvSpPr>
            <p:spPr>
              <a:xfrm>
                <a:off x="5901235" y="3977787"/>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B050"/>
                    </a:solidFill>
                    <a:latin typeface="Segoe UI"/>
                  </a:rPr>
                  <a:t>APIs</a:t>
                </a:r>
              </a:p>
            </p:txBody>
          </p:sp>
          <p:sp>
            <p:nvSpPr>
              <p:cNvPr id="34" name="Processing_E9F5" title="Icon of two interlocked gears">
                <a:extLst>
                  <a:ext uri="{FF2B5EF4-FFF2-40B4-BE49-F238E27FC236}">
                    <a16:creationId xmlns:a16="http://schemas.microsoft.com/office/drawing/2014/main" id="{C95BFE97-151F-8849-97DF-C9B2FD7A74FA}"/>
                  </a:ext>
                </a:extLst>
              </p:cNvPr>
              <p:cNvSpPr>
                <a:spLocks noChangeAspect="1" noEditPoints="1"/>
              </p:cNvSpPr>
              <p:nvPr/>
            </p:nvSpPr>
            <p:spPr bwMode="auto">
              <a:xfrm>
                <a:off x="5886019" y="3496979"/>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bg1"/>
                  </a:solidFill>
                  <a:effectLst/>
                  <a:uLnTx/>
                  <a:uFillTx/>
                  <a:latin typeface="Segoe UI"/>
                  <a:ea typeface="+mn-ea"/>
                  <a:cs typeface="+mn-cs"/>
                </a:endParaRPr>
              </a:p>
            </p:txBody>
          </p:sp>
        </p:grpSp>
      </p:grpSp>
      <p:sp>
        <p:nvSpPr>
          <p:cNvPr id="38" name="TextBox 37">
            <a:extLst>
              <a:ext uri="{FF2B5EF4-FFF2-40B4-BE49-F238E27FC236}">
                <a16:creationId xmlns:a16="http://schemas.microsoft.com/office/drawing/2014/main" id="{90E1E9B7-2592-A44A-AB59-D7F552840F4A}"/>
              </a:ext>
            </a:extLst>
          </p:cNvPr>
          <p:cNvSpPr txBox="1"/>
          <p:nvPr/>
        </p:nvSpPr>
        <p:spPr>
          <a:xfrm>
            <a:off x="5004947" y="1208619"/>
            <a:ext cx="2093522"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97FD5"/>
                </a:solidFill>
                <a:effectLst/>
                <a:uLnTx/>
                <a:uFillTx/>
                <a:latin typeface="Segoe UI"/>
                <a:ea typeface="+mn-ea"/>
                <a:cs typeface="+mn-cs"/>
              </a:rPr>
              <a:t>Connected experiences</a:t>
            </a:r>
          </a:p>
        </p:txBody>
      </p:sp>
    </p:spTree>
    <p:extLst>
      <p:ext uri="{BB962C8B-B14F-4D97-AF65-F5344CB8AC3E}">
        <p14:creationId xmlns:p14="http://schemas.microsoft.com/office/powerpoint/2010/main" val="2120622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dissolve">
                                      <p:cBhvr>
                                        <p:cTn id="7"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l="-3000" r="-3000"/>
          </a:stretch>
        </a:blipFill>
        <a:effectLst/>
      </p:bgPr>
    </p:bg>
    <p:spTree>
      <p:nvGrpSpPr>
        <p:cNvPr id="1" name=""/>
        <p:cNvGrpSpPr/>
        <p:nvPr/>
      </p:nvGrpSpPr>
      <p:grpSpPr>
        <a:xfrm>
          <a:off x="0" y="0"/>
          <a:ext cx="0" cy="0"/>
          <a:chOff x="0" y="0"/>
          <a:chExt cx="0" cy="0"/>
        </a:xfrm>
      </p:grpSpPr>
      <p:grpSp>
        <p:nvGrpSpPr>
          <p:cNvPr id="74" name="Group 73">
            <a:extLst>
              <a:ext uri="{FF2B5EF4-FFF2-40B4-BE49-F238E27FC236}">
                <a16:creationId xmlns:a16="http://schemas.microsoft.com/office/drawing/2014/main" id="{7A199A64-9282-9E47-8443-45B22723BCE0}"/>
              </a:ext>
            </a:extLst>
          </p:cNvPr>
          <p:cNvGrpSpPr/>
          <p:nvPr/>
        </p:nvGrpSpPr>
        <p:grpSpPr>
          <a:xfrm>
            <a:off x="2902470" y="2578591"/>
            <a:ext cx="6598567" cy="2238007"/>
            <a:chOff x="2312848" y="2424140"/>
            <a:chExt cx="7981078" cy="2706906"/>
          </a:xfrm>
        </p:grpSpPr>
        <p:pic>
          <p:nvPicPr>
            <p:cNvPr id="86" name="Picture 85">
              <a:extLst>
                <a:ext uri="{FF2B5EF4-FFF2-40B4-BE49-F238E27FC236}">
                  <a16:creationId xmlns:a16="http://schemas.microsoft.com/office/drawing/2014/main" id="{072C71E0-D78C-4B43-9356-61D0536766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11411" y="2424140"/>
              <a:ext cx="582515" cy="582515"/>
            </a:xfrm>
            <a:prstGeom prst="rect">
              <a:avLst/>
            </a:prstGeom>
          </p:spPr>
        </p:pic>
        <p:sp>
          <p:nvSpPr>
            <p:cNvPr id="76" name="Rectangle 75">
              <a:extLst>
                <a:ext uri="{FF2B5EF4-FFF2-40B4-BE49-F238E27FC236}">
                  <a16:creationId xmlns:a16="http://schemas.microsoft.com/office/drawing/2014/main" id="{02F92670-C463-2C44-9ED9-0BFD622732AB}"/>
                </a:ext>
              </a:extLst>
            </p:cNvPr>
            <p:cNvSpPr/>
            <p:nvPr/>
          </p:nvSpPr>
          <p:spPr bwMode="auto">
            <a:xfrm>
              <a:off x="2312848" y="3038086"/>
              <a:ext cx="2479040" cy="2092960"/>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7" name="Rectangle 76">
              <a:extLst>
                <a:ext uri="{FF2B5EF4-FFF2-40B4-BE49-F238E27FC236}">
                  <a16:creationId xmlns:a16="http://schemas.microsoft.com/office/drawing/2014/main" id="{95475CF2-BBC2-1142-8729-7D3AD2DA3B68}"/>
                </a:ext>
              </a:extLst>
            </p:cNvPr>
            <p:cNvSpPr/>
            <p:nvPr/>
          </p:nvSpPr>
          <p:spPr bwMode="auto">
            <a:xfrm>
              <a:off x="4944288" y="3038086"/>
              <a:ext cx="2479040" cy="2092960"/>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8" name="Rectangle 77">
              <a:extLst>
                <a:ext uri="{FF2B5EF4-FFF2-40B4-BE49-F238E27FC236}">
                  <a16:creationId xmlns:a16="http://schemas.microsoft.com/office/drawing/2014/main" id="{BEF199EC-EB1E-F145-BAAE-F170C56D2E18}"/>
                </a:ext>
              </a:extLst>
            </p:cNvPr>
            <p:cNvSpPr/>
            <p:nvPr/>
          </p:nvSpPr>
          <p:spPr bwMode="auto">
            <a:xfrm>
              <a:off x="7575728" y="3038086"/>
              <a:ext cx="2479040" cy="20929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TextBox 78">
              <a:extLst>
                <a:ext uri="{FF2B5EF4-FFF2-40B4-BE49-F238E27FC236}">
                  <a16:creationId xmlns:a16="http://schemas.microsoft.com/office/drawing/2014/main" id="{B32143F2-C3C7-0541-8B80-A95FAA665D3E}"/>
                </a:ext>
              </a:extLst>
            </p:cNvPr>
            <p:cNvSpPr txBox="1"/>
            <p:nvPr/>
          </p:nvSpPr>
          <p:spPr>
            <a:xfrm>
              <a:off x="2590306" y="3270522"/>
              <a:ext cx="1959023" cy="759412"/>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Semilight"/>
                  <a:ea typeface="+mn-ea"/>
                  <a:cs typeface="+mn-cs"/>
                </a:rPr>
                <a:t>Consume</a:t>
              </a:r>
            </a:p>
          </p:txBody>
        </p:sp>
        <p:sp>
          <p:nvSpPr>
            <p:cNvPr id="80" name="TextBox 79">
              <a:extLst>
                <a:ext uri="{FF2B5EF4-FFF2-40B4-BE49-F238E27FC236}">
                  <a16:creationId xmlns:a16="http://schemas.microsoft.com/office/drawing/2014/main" id="{77BD16B0-AB2F-CC4C-B92C-8BA22489375A}"/>
                </a:ext>
              </a:extLst>
            </p:cNvPr>
            <p:cNvSpPr txBox="1"/>
            <p:nvPr/>
          </p:nvSpPr>
          <p:spPr>
            <a:xfrm>
              <a:off x="8015894" y="3264263"/>
              <a:ext cx="1586695" cy="75941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Semilight"/>
                  <a:ea typeface="+mn-ea"/>
                  <a:cs typeface="+mn-cs"/>
                </a:rPr>
                <a:t>Publish</a:t>
              </a:r>
            </a:p>
          </p:txBody>
        </p:sp>
        <p:sp>
          <p:nvSpPr>
            <p:cNvPr id="81" name="TextBox 80">
              <a:extLst>
                <a:ext uri="{FF2B5EF4-FFF2-40B4-BE49-F238E27FC236}">
                  <a16:creationId xmlns:a16="http://schemas.microsoft.com/office/drawing/2014/main" id="{9235C9CF-7DD0-6B44-9610-B2FF5711FCD4}"/>
                </a:ext>
              </a:extLst>
            </p:cNvPr>
            <p:cNvSpPr txBox="1"/>
            <p:nvPr/>
          </p:nvSpPr>
          <p:spPr>
            <a:xfrm>
              <a:off x="5390201" y="3263799"/>
              <a:ext cx="1750557" cy="759412"/>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Semilight"/>
                  <a:ea typeface="+mn-ea"/>
                  <a:cs typeface="+mn-cs"/>
                </a:rPr>
                <a:t>Mediate</a:t>
              </a:r>
            </a:p>
          </p:txBody>
        </p:sp>
        <p:sp>
          <p:nvSpPr>
            <p:cNvPr id="82" name="TextBox 81">
              <a:extLst>
                <a:ext uri="{FF2B5EF4-FFF2-40B4-BE49-F238E27FC236}">
                  <a16:creationId xmlns:a16="http://schemas.microsoft.com/office/drawing/2014/main" id="{8DA25C0E-31CF-5947-B61A-ADC9131BE930}"/>
                </a:ext>
              </a:extLst>
            </p:cNvPr>
            <p:cNvSpPr txBox="1"/>
            <p:nvPr/>
          </p:nvSpPr>
          <p:spPr>
            <a:xfrm flipH="1">
              <a:off x="8053248" y="4129139"/>
              <a:ext cx="1615440" cy="59189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Light"/>
                  <a:ea typeface="+mn-ea"/>
                  <a:cs typeface="+mn-cs"/>
                </a:rPr>
                <a:t>Azure portal</a:t>
              </a:r>
            </a:p>
          </p:txBody>
        </p:sp>
        <p:sp>
          <p:nvSpPr>
            <p:cNvPr id="83" name="TextBox 82">
              <a:extLst>
                <a:ext uri="{FF2B5EF4-FFF2-40B4-BE49-F238E27FC236}">
                  <a16:creationId xmlns:a16="http://schemas.microsoft.com/office/drawing/2014/main" id="{3C0F1778-732C-024B-9DBE-55A574D94FE9}"/>
                </a:ext>
              </a:extLst>
            </p:cNvPr>
            <p:cNvSpPr txBox="1"/>
            <p:nvPr/>
          </p:nvSpPr>
          <p:spPr>
            <a:xfrm flipH="1">
              <a:off x="5585551" y="4129139"/>
              <a:ext cx="1322046" cy="59189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Light"/>
                  <a:ea typeface="+mn-ea"/>
                  <a:cs typeface="+mn-cs"/>
                </a:rPr>
                <a:t>Gateway</a:t>
              </a:r>
            </a:p>
          </p:txBody>
        </p:sp>
        <p:sp>
          <p:nvSpPr>
            <p:cNvPr id="84" name="TextBox 83">
              <a:extLst>
                <a:ext uri="{FF2B5EF4-FFF2-40B4-BE49-F238E27FC236}">
                  <a16:creationId xmlns:a16="http://schemas.microsoft.com/office/drawing/2014/main" id="{AFA9F361-C656-A84B-AF73-AF4BEDDA694B}"/>
                </a:ext>
              </a:extLst>
            </p:cNvPr>
            <p:cNvSpPr txBox="1"/>
            <p:nvPr/>
          </p:nvSpPr>
          <p:spPr>
            <a:xfrm flipH="1">
              <a:off x="2551609" y="4129139"/>
              <a:ext cx="2001519" cy="591895"/>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Light"/>
                  <a:ea typeface="+mn-ea"/>
                  <a:cs typeface="+mn-cs"/>
                </a:rPr>
                <a:t>Developer portal</a:t>
              </a:r>
            </a:p>
          </p:txBody>
        </p:sp>
      </p:grpSp>
      <p:grpSp>
        <p:nvGrpSpPr>
          <p:cNvPr id="87" name="Group 86">
            <a:extLst>
              <a:ext uri="{FF2B5EF4-FFF2-40B4-BE49-F238E27FC236}">
                <a16:creationId xmlns:a16="http://schemas.microsoft.com/office/drawing/2014/main" id="{AA0E5D66-CC69-AB45-BC0D-DAFD2EC7D296}"/>
              </a:ext>
            </a:extLst>
          </p:cNvPr>
          <p:cNvGrpSpPr/>
          <p:nvPr/>
        </p:nvGrpSpPr>
        <p:grpSpPr>
          <a:xfrm>
            <a:off x="2563713" y="2529638"/>
            <a:ext cx="7043448" cy="2786196"/>
            <a:chOff x="2563713" y="2529638"/>
            <a:chExt cx="7043448" cy="2786196"/>
          </a:xfrm>
        </p:grpSpPr>
        <p:grpSp>
          <p:nvGrpSpPr>
            <p:cNvPr id="88" name="Group 87">
              <a:extLst>
                <a:ext uri="{FF2B5EF4-FFF2-40B4-BE49-F238E27FC236}">
                  <a16:creationId xmlns:a16="http://schemas.microsoft.com/office/drawing/2014/main" id="{DA9A6F4A-1EBE-6840-9ABD-58FCB17603A2}"/>
                </a:ext>
              </a:extLst>
            </p:cNvPr>
            <p:cNvGrpSpPr/>
            <p:nvPr/>
          </p:nvGrpSpPr>
          <p:grpSpPr>
            <a:xfrm>
              <a:off x="2563713" y="2529638"/>
              <a:ext cx="7043448" cy="553998"/>
              <a:chOff x="2563713" y="2529638"/>
              <a:chExt cx="7043448" cy="553998"/>
            </a:xfrm>
          </p:grpSpPr>
          <p:sp>
            <p:nvSpPr>
              <p:cNvPr id="95" name="Right Brace 94">
                <a:extLst>
                  <a:ext uri="{FF2B5EF4-FFF2-40B4-BE49-F238E27FC236}">
                    <a16:creationId xmlns:a16="http://schemas.microsoft.com/office/drawing/2014/main" id="{EF48C693-D7BD-304E-9E6B-3927EC1B034F}"/>
                  </a:ext>
                </a:extLst>
              </p:cNvPr>
              <p:cNvSpPr/>
              <p:nvPr/>
            </p:nvSpPr>
            <p:spPr>
              <a:xfrm rot="5400000">
                <a:off x="5808438" y="-715087"/>
                <a:ext cx="553998" cy="7043448"/>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6" name="Rectangle 19">
                <a:extLst>
                  <a:ext uri="{FF2B5EF4-FFF2-40B4-BE49-F238E27FC236}">
                    <a16:creationId xmlns:a16="http://schemas.microsoft.com/office/drawing/2014/main" id="{33EF7C9E-1A6D-E946-AA2E-535D45E2B5B6}"/>
                  </a:ext>
                </a:extLst>
              </p:cNvPr>
              <p:cNvSpPr/>
              <p:nvPr/>
            </p:nvSpPr>
            <p:spPr bwMode="auto">
              <a:xfrm rot="2700000">
                <a:off x="6028561" y="2950039"/>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sp>
          <p:nvSpPr>
            <p:cNvPr id="89" name="Right Brace 88">
              <a:extLst>
                <a:ext uri="{FF2B5EF4-FFF2-40B4-BE49-F238E27FC236}">
                  <a16:creationId xmlns:a16="http://schemas.microsoft.com/office/drawing/2014/main" id="{9EBE8F49-F6A3-0E4D-B907-42115321BCA7}"/>
                </a:ext>
              </a:extLst>
            </p:cNvPr>
            <p:cNvSpPr/>
            <p:nvPr/>
          </p:nvSpPr>
          <p:spPr>
            <a:xfrm rot="16200000">
              <a:off x="5808437" y="3333225"/>
              <a:ext cx="553998" cy="3411220"/>
            </a:xfrm>
            <a:prstGeom prst="rightBrace">
              <a:avLst>
                <a:gd name="adj1" fmla="val 18009"/>
                <a:gd name="adj2" fmla="val 50000"/>
              </a:avLst>
            </a:prstGeom>
            <a:no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0" name="Rectangle 19">
              <a:extLst>
                <a:ext uri="{FF2B5EF4-FFF2-40B4-BE49-F238E27FC236}">
                  <a16:creationId xmlns:a16="http://schemas.microsoft.com/office/drawing/2014/main" id="{06666822-DEA5-CD4D-AD53-D263603416D8}"/>
                </a:ext>
              </a:extLst>
            </p:cNvPr>
            <p:cNvSpPr/>
            <p:nvPr/>
          </p:nvSpPr>
          <p:spPr bwMode="auto">
            <a:xfrm rot="13500000">
              <a:off x="6028560" y="4781681"/>
              <a:ext cx="113752" cy="113752"/>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91440 w 914400"/>
                <a:gd name="connsiteY4" fmla="*/ 91440 h 914400"/>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0" fmla="*/ 914400 w 914400"/>
                <a:gd name="connsiteY0" fmla="*/ 0 h 914400"/>
                <a:gd name="connsiteX1" fmla="*/ 914400 w 914400"/>
                <a:gd name="connsiteY1" fmla="*/ 914400 h 914400"/>
                <a:gd name="connsiteX2" fmla="*/ 0 w 914400"/>
                <a:gd name="connsiteY2" fmla="*/ 914400 h 914400"/>
              </a:gdLst>
              <a:ahLst/>
              <a:cxnLst>
                <a:cxn ang="0">
                  <a:pos x="connsiteX0" y="connsiteY0"/>
                </a:cxn>
                <a:cxn ang="0">
                  <a:pos x="connsiteX1" y="connsiteY1"/>
                </a:cxn>
                <a:cxn ang="0">
                  <a:pos x="connsiteX2" y="connsiteY2"/>
                </a:cxn>
              </a:cxnLst>
              <a:rect l="l" t="t" r="r" b="b"/>
              <a:pathLst>
                <a:path w="914400" h="914400">
                  <a:moveTo>
                    <a:pt x="914400" y="0"/>
                  </a:moveTo>
                  <a:lnTo>
                    <a:pt x="914400" y="914400"/>
                  </a:lnTo>
                  <a:lnTo>
                    <a:pt x="0" y="914400"/>
                  </a:lnTo>
                </a:path>
              </a:pathLst>
            </a:custGeom>
            <a:noFill/>
            <a:ln w="15875">
              <a:solidFill>
                <a:srgbClr val="00B050"/>
              </a:solidFill>
              <a:prstDash val="soli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91" name="Oval 90">
              <a:extLst>
                <a:ext uri="{FF2B5EF4-FFF2-40B4-BE49-F238E27FC236}">
                  <a16:creationId xmlns:a16="http://schemas.microsoft.com/office/drawing/2014/main" id="{F33D2089-B955-A34D-8661-E94D7A6D0A7E}"/>
                </a:ext>
              </a:extLst>
            </p:cNvPr>
            <p:cNvSpPr/>
            <p:nvPr/>
          </p:nvSpPr>
          <p:spPr bwMode="auto">
            <a:xfrm>
              <a:off x="5463136" y="3275730"/>
              <a:ext cx="1244600" cy="1244600"/>
            </a:xfrm>
            <a:prstGeom prst="ellipse">
              <a:avLst/>
            </a:prstGeom>
            <a:solidFill>
              <a:srgbClr val="E6E6E6"/>
            </a:solidFill>
            <a:ln w="15875">
              <a:solidFill>
                <a:srgbClr val="00B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92" name="Group 91">
              <a:extLst>
                <a:ext uri="{FF2B5EF4-FFF2-40B4-BE49-F238E27FC236}">
                  <a16:creationId xmlns:a16="http://schemas.microsoft.com/office/drawing/2014/main" id="{FB6595F9-5BE3-CB49-B494-85290ABE77E0}"/>
                </a:ext>
              </a:extLst>
            </p:cNvPr>
            <p:cNvGrpSpPr/>
            <p:nvPr/>
          </p:nvGrpSpPr>
          <p:grpSpPr>
            <a:xfrm>
              <a:off x="5875456" y="3559222"/>
              <a:ext cx="419963" cy="727029"/>
              <a:chOff x="5886019" y="3496979"/>
              <a:chExt cx="419963" cy="727029"/>
            </a:xfrm>
          </p:grpSpPr>
          <p:sp>
            <p:nvSpPr>
              <p:cNvPr id="93" name="TextBox 92">
                <a:extLst>
                  <a:ext uri="{FF2B5EF4-FFF2-40B4-BE49-F238E27FC236}">
                    <a16:creationId xmlns:a16="http://schemas.microsoft.com/office/drawing/2014/main" id="{38599C62-DE9E-9E4D-B587-30329C5C8DA8}"/>
                  </a:ext>
                </a:extLst>
              </p:cNvPr>
              <p:cNvSpPr txBox="1"/>
              <p:nvPr/>
            </p:nvSpPr>
            <p:spPr>
              <a:xfrm>
                <a:off x="5901235" y="3977787"/>
                <a:ext cx="38953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050"/>
                    </a:solidFill>
                    <a:effectLst/>
                    <a:uLnTx/>
                    <a:uFillTx/>
                    <a:latin typeface="Segoe UI"/>
                    <a:ea typeface="+mn-ea"/>
                    <a:cs typeface="+mn-cs"/>
                  </a:rPr>
                  <a:t>APIs</a:t>
                </a:r>
              </a:p>
            </p:txBody>
          </p:sp>
          <p:sp>
            <p:nvSpPr>
              <p:cNvPr id="94" name="Processing_E9F5" title="Icon of two interlocked gears">
                <a:extLst>
                  <a:ext uri="{FF2B5EF4-FFF2-40B4-BE49-F238E27FC236}">
                    <a16:creationId xmlns:a16="http://schemas.microsoft.com/office/drawing/2014/main" id="{AE6C996B-D76F-E14B-9479-A602A029CAB3}"/>
                  </a:ext>
                </a:extLst>
              </p:cNvPr>
              <p:cNvSpPr>
                <a:spLocks noChangeAspect="1" noEditPoints="1"/>
              </p:cNvSpPr>
              <p:nvPr/>
            </p:nvSpPr>
            <p:spPr bwMode="auto">
              <a:xfrm>
                <a:off x="5886019" y="3496979"/>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9050" cap="flat">
                <a:solidFill>
                  <a:srgbClr val="00B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4309FE15-6386-914E-92C3-C6A388E27D17}"/>
              </a:ext>
            </a:extLst>
          </p:cNvPr>
          <p:cNvSpPr>
            <a:spLocks noGrp="1"/>
          </p:cNvSpPr>
          <p:nvPr>
            <p:ph type="title"/>
          </p:nvPr>
        </p:nvSpPr>
        <p:spPr/>
        <p:txBody>
          <a:bodyPr/>
          <a:lstStyle/>
          <a:p>
            <a:r>
              <a:rPr lang="en-US" dirty="0"/>
              <a:t>Solving our API strategy challenges</a:t>
            </a:r>
          </a:p>
        </p:txBody>
      </p:sp>
      <p:grpSp>
        <p:nvGrpSpPr>
          <p:cNvPr id="17" name="Group 16">
            <a:extLst>
              <a:ext uri="{FF2B5EF4-FFF2-40B4-BE49-F238E27FC236}">
                <a16:creationId xmlns:a16="http://schemas.microsoft.com/office/drawing/2014/main" id="{ECFC1162-14C8-CE4F-A3D9-AC91D1D8D36A}"/>
              </a:ext>
            </a:extLst>
          </p:cNvPr>
          <p:cNvGrpSpPr/>
          <p:nvPr/>
        </p:nvGrpSpPr>
        <p:grpSpPr>
          <a:xfrm>
            <a:off x="4716353" y="5807822"/>
            <a:ext cx="2738168" cy="447653"/>
            <a:chOff x="4661585" y="5904844"/>
            <a:chExt cx="2738168" cy="447653"/>
          </a:xfrm>
        </p:grpSpPr>
        <p:sp>
          <p:nvSpPr>
            <p:cNvPr id="10" name="Freeform 13" title="Icon of a cloud">
              <a:extLst>
                <a:ext uri="{FF2B5EF4-FFF2-40B4-BE49-F238E27FC236}">
                  <a16:creationId xmlns:a16="http://schemas.microsoft.com/office/drawing/2014/main" id="{7382A4BB-D63F-2F4F-BEB2-FC16D6A91DEB}"/>
                </a:ext>
              </a:extLst>
            </p:cNvPr>
            <p:cNvSpPr>
              <a:spLocks noChangeAspect="1"/>
            </p:cNvSpPr>
            <p:nvPr/>
          </p:nvSpPr>
          <p:spPr bwMode="auto">
            <a:xfrm>
              <a:off x="6854317" y="5974881"/>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 name="Data &amp; AI" title="Icon of several circles connected to eachother by lines">
              <a:extLst>
                <a:ext uri="{FF2B5EF4-FFF2-40B4-BE49-F238E27FC236}">
                  <a16:creationId xmlns:a16="http://schemas.microsoft.com/office/drawing/2014/main" id="{381E4886-9D58-9D4C-8FF8-6B3CBA0CA86C}"/>
                </a:ext>
              </a:extLst>
            </p:cNvPr>
            <p:cNvSpPr>
              <a:spLocks noChangeAspect="1" noEditPoints="1"/>
            </p:cNvSpPr>
            <p:nvPr/>
          </p:nvSpPr>
          <p:spPr bwMode="auto">
            <a:xfrm>
              <a:off x="6149832" y="59526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 name="Database_EFC7" title="Icon of a cylinder">
              <a:extLst>
                <a:ext uri="{FF2B5EF4-FFF2-40B4-BE49-F238E27FC236}">
                  <a16:creationId xmlns:a16="http://schemas.microsoft.com/office/drawing/2014/main" id="{2A32D7F8-59D2-5E46-A9E9-5B11CB65AD31}"/>
                </a:ext>
              </a:extLst>
            </p:cNvPr>
            <p:cNvSpPr>
              <a:spLocks noChangeAspect="1" noEditPoints="1"/>
            </p:cNvSpPr>
            <p:nvPr/>
          </p:nvSpPr>
          <p:spPr bwMode="auto">
            <a:xfrm>
              <a:off x="4661585" y="5904844"/>
              <a:ext cx="316562" cy="411480"/>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3" name="binary" title="Icon of binary code, ones and zeros">
              <a:extLst>
                <a:ext uri="{FF2B5EF4-FFF2-40B4-BE49-F238E27FC236}">
                  <a16:creationId xmlns:a16="http://schemas.microsoft.com/office/drawing/2014/main" id="{28DEA15E-CE3E-CE42-9900-0A60752F068A}"/>
                </a:ext>
              </a:extLst>
            </p:cNvPr>
            <p:cNvSpPr>
              <a:spLocks noChangeAspect="1" noEditPoints="1"/>
            </p:cNvSpPr>
            <p:nvPr/>
          </p:nvSpPr>
          <p:spPr bwMode="auto">
            <a:xfrm>
              <a:off x="5182599" y="5952667"/>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14" name="server" title="Icon of a server tower">
              <a:extLst>
                <a:ext uri="{FF2B5EF4-FFF2-40B4-BE49-F238E27FC236}">
                  <a16:creationId xmlns:a16="http://schemas.microsoft.com/office/drawing/2014/main" id="{86B9AB8E-6A49-6E47-8A08-74F92D81C1F4}"/>
                </a:ext>
              </a:extLst>
            </p:cNvPr>
            <p:cNvSpPr>
              <a:spLocks noChangeAspect="1" noEditPoints="1"/>
            </p:cNvSpPr>
            <p:nvPr/>
          </p:nvSpPr>
          <p:spPr bwMode="auto">
            <a:xfrm>
              <a:off x="5752811" y="5944332"/>
              <a:ext cx="192569" cy="365760"/>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9" name="Group 18">
            <a:extLst>
              <a:ext uri="{FF2B5EF4-FFF2-40B4-BE49-F238E27FC236}">
                <a16:creationId xmlns:a16="http://schemas.microsoft.com/office/drawing/2014/main" id="{826D7B5A-7B5A-A74D-9855-B7FD9B82A489}"/>
              </a:ext>
            </a:extLst>
          </p:cNvPr>
          <p:cNvGrpSpPr/>
          <p:nvPr/>
        </p:nvGrpSpPr>
        <p:grpSpPr>
          <a:xfrm>
            <a:off x="2731382" y="1652261"/>
            <a:ext cx="6721040" cy="367353"/>
            <a:chOff x="2586979" y="1476320"/>
            <a:chExt cx="6721040" cy="367353"/>
          </a:xfrm>
        </p:grpSpPr>
        <p:sp>
          <p:nvSpPr>
            <p:cNvPr id="4" name="Manufacturing_E99C" title="Icon of a robotic arm">
              <a:extLst>
                <a:ext uri="{FF2B5EF4-FFF2-40B4-BE49-F238E27FC236}">
                  <a16:creationId xmlns:a16="http://schemas.microsoft.com/office/drawing/2014/main" id="{C071E8B3-BBBB-F64F-9BE0-F9F130E23581}"/>
                </a:ext>
              </a:extLst>
            </p:cNvPr>
            <p:cNvSpPr>
              <a:spLocks noChangeAspect="1" noEditPoints="1"/>
            </p:cNvSpPr>
            <p:nvPr/>
          </p:nvSpPr>
          <p:spPr bwMode="auto">
            <a:xfrm>
              <a:off x="8342774" y="1476320"/>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5" name="money" title="Icon of a creditcard with signal lines on top">
              <a:extLst>
                <a:ext uri="{FF2B5EF4-FFF2-40B4-BE49-F238E27FC236}">
                  <a16:creationId xmlns:a16="http://schemas.microsoft.com/office/drawing/2014/main" id="{CD7FB873-E832-2E40-A374-DAE9A189AE6D}"/>
                </a:ext>
              </a:extLst>
            </p:cNvPr>
            <p:cNvSpPr>
              <a:spLocks noChangeAspect="1" noEditPoints="1"/>
            </p:cNvSpPr>
            <p:nvPr/>
          </p:nvSpPr>
          <p:spPr bwMode="auto">
            <a:xfrm>
              <a:off x="6546749" y="1476320"/>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7" name="UniversalApp_E8CC" title="Icon of a cellphone in front of a tablet">
              <a:extLst>
                <a:ext uri="{FF2B5EF4-FFF2-40B4-BE49-F238E27FC236}">
                  <a16:creationId xmlns:a16="http://schemas.microsoft.com/office/drawing/2014/main" id="{F24C0057-A8BC-014D-A9A1-8B50E356FA1A}"/>
                </a:ext>
              </a:extLst>
            </p:cNvPr>
            <p:cNvSpPr>
              <a:spLocks noChangeAspect="1" noEditPoints="1"/>
            </p:cNvSpPr>
            <p:nvPr/>
          </p:nvSpPr>
          <p:spPr bwMode="auto">
            <a:xfrm>
              <a:off x="3169331" y="1477913"/>
              <a:ext cx="498435" cy="365760"/>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8" name="car_3" title="Icon of a car with signal lines on top">
              <a:extLst>
                <a:ext uri="{FF2B5EF4-FFF2-40B4-BE49-F238E27FC236}">
                  <a16:creationId xmlns:a16="http://schemas.microsoft.com/office/drawing/2014/main" id="{7C1DA00D-8303-944B-8E2A-FF360A9F0EC1}"/>
                </a:ext>
              </a:extLst>
            </p:cNvPr>
            <p:cNvSpPr>
              <a:spLocks noChangeAspect="1" noEditPoints="1"/>
            </p:cNvSpPr>
            <p:nvPr/>
          </p:nvSpPr>
          <p:spPr bwMode="auto">
            <a:xfrm>
              <a:off x="7653108" y="1476320"/>
              <a:ext cx="486984" cy="365760"/>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9050"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sp>
          <p:nvSpPr>
            <p:cNvPr id="9" name="house" title="Icon of a house">
              <a:extLst>
                <a:ext uri="{FF2B5EF4-FFF2-40B4-BE49-F238E27FC236}">
                  <a16:creationId xmlns:a16="http://schemas.microsoft.com/office/drawing/2014/main" id="{3AF59052-68E7-C248-85E8-33F16240F936}"/>
                </a:ext>
              </a:extLst>
            </p:cNvPr>
            <p:cNvSpPr>
              <a:spLocks noChangeAspect="1" noEditPoints="1"/>
            </p:cNvSpPr>
            <p:nvPr/>
          </p:nvSpPr>
          <p:spPr bwMode="auto">
            <a:xfrm>
              <a:off x="5941034" y="1477912"/>
              <a:ext cx="412311" cy="365760"/>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9050"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5" name="watch" title="Icon of a smart watch">
              <a:extLst>
                <a:ext uri="{FF2B5EF4-FFF2-40B4-BE49-F238E27FC236}">
                  <a16:creationId xmlns:a16="http://schemas.microsoft.com/office/drawing/2014/main" id="{5A991CC1-9C23-3E4A-A366-F4D1CA0F0846}"/>
                </a:ext>
              </a:extLst>
            </p:cNvPr>
            <p:cNvSpPr>
              <a:spLocks noChangeAspect="1" noEditPoints="1"/>
            </p:cNvSpPr>
            <p:nvPr/>
          </p:nvSpPr>
          <p:spPr bwMode="auto">
            <a:xfrm>
              <a:off x="3866695" y="1477913"/>
              <a:ext cx="216746" cy="365760"/>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6" name="camera_4" title="Icon of a security camera">
              <a:extLst>
                <a:ext uri="{FF2B5EF4-FFF2-40B4-BE49-F238E27FC236}">
                  <a16:creationId xmlns:a16="http://schemas.microsoft.com/office/drawing/2014/main" id="{B2AA946F-C538-B643-97C7-3A2DE26E6F5E}"/>
                </a:ext>
              </a:extLst>
            </p:cNvPr>
            <p:cNvSpPr>
              <a:spLocks noChangeAspect="1" noEditPoints="1"/>
            </p:cNvSpPr>
            <p:nvPr/>
          </p:nvSpPr>
          <p:spPr bwMode="auto">
            <a:xfrm>
              <a:off x="8919618" y="1527506"/>
              <a:ext cx="388401" cy="313084"/>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8" name="Speakers_E7F5" title="Icon of a speaker">
              <a:extLst>
                <a:ext uri="{FF2B5EF4-FFF2-40B4-BE49-F238E27FC236}">
                  <a16:creationId xmlns:a16="http://schemas.microsoft.com/office/drawing/2014/main" id="{C682B9F2-D42C-E742-B076-AE508666025A}"/>
                </a:ext>
              </a:extLst>
            </p:cNvPr>
            <p:cNvSpPr>
              <a:spLocks noChangeAspect="1" noEditPoints="1"/>
            </p:cNvSpPr>
            <p:nvPr/>
          </p:nvSpPr>
          <p:spPr bwMode="auto">
            <a:xfrm>
              <a:off x="5503188" y="1477912"/>
              <a:ext cx="235164" cy="365760"/>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2" name="HoloLens_EC94" title="Icon of Microsoft HoloLens">
              <a:extLst>
                <a:ext uri="{FF2B5EF4-FFF2-40B4-BE49-F238E27FC236}">
                  <a16:creationId xmlns:a16="http://schemas.microsoft.com/office/drawing/2014/main" id="{958BA8C9-9AC8-1147-9604-79F27C469ED9}"/>
                </a:ext>
              </a:extLst>
            </p:cNvPr>
            <p:cNvSpPr>
              <a:spLocks noChangeAspect="1" noEditPoints="1"/>
            </p:cNvSpPr>
            <p:nvPr/>
          </p:nvSpPr>
          <p:spPr bwMode="auto">
            <a:xfrm>
              <a:off x="4892779" y="1564507"/>
              <a:ext cx="411480" cy="219797"/>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3" name="Game_E7FC" title="Icon of a game controller">
              <a:extLst>
                <a:ext uri="{FF2B5EF4-FFF2-40B4-BE49-F238E27FC236}">
                  <a16:creationId xmlns:a16="http://schemas.microsoft.com/office/drawing/2014/main" id="{41534233-01D1-8B47-9438-95F7B9C8DFDB}"/>
                </a:ext>
              </a:extLst>
            </p:cNvPr>
            <p:cNvSpPr>
              <a:spLocks noChangeAspect="1" noEditPoints="1"/>
            </p:cNvSpPr>
            <p:nvPr/>
          </p:nvSpPr>
          <p:spPr bwMode="auto">
            <a:xfrm>
              <a:off x="4282370" y="1537281"/>
              <a:ext cx="411480" cy="247023"/>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4" name="Touchscreen" title="Icon of a closed hand with one finger touching a screen">
              <a:extLst>
                <a:ext uri="{FF2B5EF4-FFF2-40B4-BE49-F238E27FC236}">
                  <a16:creationId xmlns:a16="http://schemas.microsoft.com/office/drawing/2014/main" id="{B8BA1C80-C0D0-3342-9958-EE7224E8B820}"/>
                </a:ext>
              </a:extLst>
            </p:cNvPr>
            <p:cNvSpPr>
              <a:spLocks noChangeAspect="1" noEditPoints="1"/>
            </p:cNvSpPr>
            <p:nvPr/>
          </p:nvSpPr>
          <p:spPr bwMode="auto">
            <a:xfrm>
              <a:off x="2586979" y="1476320"/>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5" name="ShoppingCart_E7BF" title="Icon of a shopping cart">
              <a:extLst>
                <a:ext uri="{FF2B5EF4-FFF2-40B4-BE49-F238E27FC236}">
                  <a16:creationId xmlns:a16="http://schemas.microsoft.com/office/drawing/2014/main" id="{2E6C1DBD-3A62-3D4A-96DF-28BD9864C4A1}"/>
                </a:ext>
              </a:extLst>
            </p:cNvPr>
            <p:cNvSpPr>
              <a:spLocks noChangeAspect="1" noEditPoints="1"/>
            </p:cNvSpPr>
            <p:nvPr/>
          </p:nvSpPr>
          <p:spPr bwMode="auto">
            <a:xfrm>
              <a:off x="7016012" y="1476320"/>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
        <p:nvSpPr>
          <p:cNvPr id="44" name="TextBox 43">
            <a:extLst>
              <a:ext uri="{FF2B5EF4-FFF2-40B4-BE49-F238E27FC236}">
                <a16:creationId xmlns:a16="http://schemas.microsoft.com/office/drawing/2014/main" id="{FAED406D-1555-FF4D-BE74-B43B90C03E94}"/>
              </a:ext>
            </a:extLst>
          </p:cNvPr>
          <p:cNvSpPr txBox="1"/>
          <p:nvPr/>
        </p:nvSpPr>
        <p:spPr>
          <a:xfrm>
            <a:off x="5356011" y="6352791"/>
            <a:ext cx="1582356" cy="246221"/>
          </a:xfrm>
          <a:prstGeom prst="rect">
            <a:avLst/>
          </a:prstGeom>
          <a:noFill/>
          <a:extLst>
            <a:ext uri="{909E8E84-426E-40DD-AFC4-6F175D3DCCD1}">
              <a14:hiddenFill xmlns:a14="http://schemas.microsoft.com/office/drawing/2010/main">
                <a:solidFill>
                  <a:srgbClr val="FFFFFF"/>
                </a:solidFill>
              </a14:hiddenFill>
            </a:ext>
          </a:extLst>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chemeClr val="accent1"/>
                </a:solidFill>
                <a:effectLst/>
                <a:uLnTx/>
                <a:uFillTx/>
                <a:latin typeface="Segoe UI"/>
                <a:ea typeface="+mn-ea"/>
                <a:cs typeface="+mn-cs"/>
              </a:rPr>
              <a:t>Services and data</a:t>
            </a:r>
          </a:p>
        </p:txBody>
      </p:sp>
      <p:grpSp>
        <p:nvGrpSpPr>
          <p:cNvPr id="32" name="Group 31">
            <a:extLst>
              <a:ext uri="{FF2B5EF4-FFF2-40B4-BE49-F238E27FC236}">
                <a16:creationId xmlns:a16="http://schemas.microsoft.com/office/drawing/2014/main" id="{72BE6C9F-E70E-6846-80F2-C6697E375502}"/>
              </a:ext>
            </a:extLst>
          </p:cNvPr>
          <p:cNvGrpSpPr/>
          <p:nvPr/>
        </p:nvGrpSpPr>
        <p:grpSpPr>
          <a:xfrm>
            <a:off x="99583" y="3564486"/>
            <a:ext cx="1595479" cy="1645698"/>
            <a:chOff x="609839" y="3686873"/>
            <a:chExt cx="2137149" cy="2384906"/>
          </a:xfrm>
        </p:grpSpPr>
        <p:sp>
          <p:nvSpPr>
            <p:cNvPr id="33" name="TextBox 32">
              <a:extLst>
                <a:ext uri="{FF2B5EF4-FFF2-40B4-BE49-F238E27FC236}">
                  <a16:creationId xmlns:a16="http://schemas.microsoft.com/office/drawing/2014/main" id="{A50A6928-D56F-1D4E-BFAE-6BF69694828F}"/>
                </a:ext>
              </a:extLst>
            </p:cNvPr>
            <p:cNvSpPr txBox="1"/>
            <p:nvPr/>
          </p:nvSpPr>
          <p:spPr>
            <a:xfrm flipH="1">
              <a:off x="609839" y="4689110"/>
              <a:ext cx="2137149" cy="1382669"/>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chemeClr val="accent5"/>
                  </a:solidFill>
                  <a:effectLst/>
                  <a:uLnTx/>
                  <a:uFillTx/>
                  <a:latin typeface="Segoe UI"/>
                  <a:ea typeface="+mn-ea"/>
                  <a:cs typeface="+mn-cs"/>
                </a:rPr>
                <a:t>App Developers</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000" b="0" i="0" u="none" strike="noStrike" kern="1200" cap="none" spc="0" normalizeH="0" baseline="0" noProof="0" dirty="0">
                  <a:ln>
                    <a:noFill/>
                  </a:ln>
                  <a:solidFill>
                    <a:schemeClr val="accent5"/>
                  </a:solidFill>
                  <a:effectLst/>
                  <a:uLnTx/>
                  <a:uFillTx/>
                  <a:latin typeface="Segoe UI"/>
                  <a:ea typeface="+mn-ea"/>
                  <a:cs typeface="+mn-cs"/>
                </a:rPr>
                <a:t>(use APIs)</a:t>
              </a:r>
            </a:p>
          </p:txBody>
        </p:sp>
        <p:sp>
          <p:nvSpPr>
            <p:cNvPr id="34" name="people_7" title="Icon of two people">
              <a:extLst>
                <a:ext uri="{FF2B5EF4-FFF2-40B4-BE49-F238E27FC236}">
                  <a16:creationId xmlns:a16="http://schemas.microsoft.com/office/drawing/2014/main" id="{3AA0AE67-8F7A-F145-B62B-CA747980B893}"/>
                </a:ext>
              </a:extLst>
            </p:cNvPr>
            <p:cNvSpPr>
              <a:spLocks noChangeAspect="1" noEditPoints="1"/>
            </p:cNvSpPr>
            <p:nvPr/>
          </p:nvSpPr>
          <p:spPr bwMode="auto">
            <a:xfrm>
              <a:off x="1229001"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31" name="TextBox 30">
            <a:extLst>
              <a:ext uri="{FF2B5EF4-FFF2-40B4-BE49-F238E27FC236}">
                <a16:creationId xmlns:a16="http://schemas.microsoft.com/office/drawing/2014/main" id="{9BAE385C-27EE-6048-8456-B61244449F84}"/>
              </a:ext>
            </a:extLst>
          </p:cNvPr>
          <p:cNvSpPr txBox="1"/>
          <p:nvPr/>
        </p:nvSpPr>
        <p:spPr>
          <a:xfrm flipH="1">
            <a:off x="129730" y="2024864"/>
            <a:ext cx="2242310" cy="131882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5"/>
                </a:solidFill>
                <a:effectLst/>
                <a:uLnTx/>
                <a:uFillTx/>
                <a:latin typeface="Segoe UI"/>
              </a:rPr>
              <a:t>Discover</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5"/>
                </a:solidFill>
                <a:effectLst/>
                <a:uLnTx/>
                <a:uFillTx/>
                <a:latin typeface="Segoe UI"/>
              </a:rPr>
              <a:t>Get access</a:t>
            </a:r>
          </a:p>
          <a:p>
            <a:pPr lvl="0">
              <a:spcAft>
                <a:spcPts val="100"/>
              </a:spcAft>
              <a:defRPr/>
            </a:pPr>
            <a:r>
              <a:rPr lang="en-US" sz="1600" b="1" dirty="0">
                <a:solidFill>
                  <a:schemeClr val="accent5"/>
                </a:solidFill>
              </a:rPr>
              <a:t>Try</a:t>
            </a:r>
            <a:endParaRPr kumimoji="0" lang="en-US" sz="1600" b="1" i="0" u="none" strike="noStrike" kern="1200" cap="none" spc="0" normalizeH="0" baseline="0" noProof="0" dirty="0">
              <a:ln>
                <a:noFill/>
              </a:ln>
              <a:solidFill>
                <a:schemeClr val="accent5"/>
              </a:solidFill>
              <a:effectLst/>
              <a:uLnTx/>
              <a:uFillTx/>
              <a:latin typeface="Segoe UI"/>
            </a:endParaRP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5"/>
                </a:solidFill>
                <a:effectLst/>
                <a:uLnTx/>
                <a:uFillTx/>
                <a:latin typeface="Segoe UI"/>
              </a:rPr>
              <a:t>SDKs and samples</a:t>
            </a:r>
          </a:p>
        </p:txBody>
      </p:sp>
      <p:sp>
        <p:nvSpPr>
          <p:cNvPr id="37" name="speech_2" title="Icon of a chat bubble">
            <a:extLst>
              <a:ext uri="{FF2B5EF4-FFF2-40B4-BE49-F238E27FC236}">
                <a16:creationId xmlns:a16="http://schemas.microsoft.com/office/drawing/2014/main" id="{07769F1A-8626-844A-A913-B55D8FEA4A3E}"/>
              </a:ext>
            </a:extLst>
          </p:cNvPr>
          <p:cNvSpPr>
            <a:spLocks noChangeAspect="1" noEditPoints="1"/>
          </p:cNvSpPr>
          <p:nvPr/>
        </p:nvSpPr>
        <p:spPr bwMode="auto">
          <a:xfrm>
            <a:off x="197529" y="2103111"/>
            <a:ext cx="2196475" cy="1456112"/>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accent3"/>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40" name="Group 39">
            <a:extLst>
              <a:ext uri="{FF2B5EF4-FFF2-40B4-BE49-F238E27FC236}">
                <a16:creationId xmlns:a16="http://schemas.microsoft.com/office/drawing/2014/main" id="{84BCFDD8-F4CB-044A-8ECE-2C700FC9528A}"/>
              </a:ext>
            </a:extLst>
          </p:cNvPr>
          <p:cNvGrpSpPr/>
          <p:nvPr/>
        </p:nvGrpSpPr>
        <p:grpSpPr>
          <a:xfrm>
            <a:off x="10368047" y="3610311"/>
            <a:ext cx="1595479" cy="1645698"/>
            <a:chOff x="609839" y="3686873"/>
            <a:chExt cx="2137149" cy="2384906"/>
          </a:xfrm>
        </p:grpSpPr>
        <p:sp>
          <p:nvSpPr>
            <p:cNvPr id="41" name="TextBox 40">
              <a:extLst>
                <a:ext uri="{FF2B5EF4-FFF2-40B4-BE49-F238E27FC236}">
                  <a16:creationId xmlns:a16="http://schemas.microsoft.com/office/drawing/2014/main" id="{627A12AF-98A3-274E-A63F-46138DAC216C}"/>
                </a:ext>
              </a:extLst>
            </p:cNvPr>
            <p:cNvSpPr txBox="1"/>
            <p:nvPr/>
          </p:nvSpPr>
          <p:spPr>
            <a:xfrm flipH="1">
              <a:off x="609839" y="4689110"/>
              <a:ext cx="2137149" cy="1382669"/>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chemeClr val="accent1"/>
                  </a:solidFill>
                  <a:effectLst/>
                  <a:uLnTx/>
                  <a:uFillTx/>
                  <a:latin typeface="Segoe UI"/>
                  <a:ea typeface="+mn-ea"/>
                  <a:cs typeface="+mn-cs"/>
                </a:rPr>
                <a:t>API Publishers</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000" b="0" i="0" u="none" strike="noStrike" kern="1200" cap="none" spc="0" normalizeH="0" baseline="0" noProof="0" dirty="0">
                  <a:ln>
                    <a:noFill/>
                  </a:ln>
                  <a:solidFill>
                    <a:schemeClr val="accent1"/>
                  </a:solidFill>
                  <a:effectLst/>
                  <a:uLnTx/>
                  <a:uFillTx/>
                  <a:latin typeface="Segoe UI"/>
                  <a:ea typeface="+mn-ea"/>
                  <a:cs typeface="+mn-cs"/>
                </a:rPr>
                <a:t>(provide APIs)</a:t>
              </a:r>
            </a:p>
          </p:txBody>
        </p:sp>
        <p:sp>
          <p:nvSpPr>
            <p:cNvPr id="42" name="people_7" title="Icon of two people">
              <a:extLst>
                <a:ext uri="{FF2B5EF4-FFF2-40B4-BE49-F238E27FC236}">
                  <a16:creationId xmlns:a16="http://schemas.microsoft.com/office/drawing/2014/main" id="{F0BEDEAF-2605-1348-8F13-0E9D8C6BAB2F}"/>
                </a:ext>
              </a:extLst>
            </p:cNvPr>
            <p:cNvSpPr>
              <a:spLocks noChangeAspect="1" noEditPoints="1"/>
            </p:cNvSpPr>
            <p:nvPr/>
          </p:nvSpPr>
          <p:spPr bwMode="auto">
            <a:xfrm flipH="1">
              <a:off x="1229002" y="3686873"/>
              <a:ext cx="898828" cy="981250"/>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90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D83B01"/>
                </a:solidFill>
                <a:effectLst/>
                <a:uLnTx/>
                <a:uFillTx/>
                <a:latin typeface="Segoe UI"/>
                <a:ea typeface="+mn-ea"/>
                <a:cs typeface="+mn-cs"/>
              </a:endParaRPr>
            </a:p>
          </p:txBody>
        </p:sp>
      </p:grpSp>
      <p:sp>
        <p:nvSpPr>
          <p:cNvPr id="39" name="TextBox 38">
            <a:extLst>
              <a:ext uri="{FF2B5EF4-FFF2-40B4-BE49-F238E27FC236}">
                <a16:creationId xmlns:a16="http://schemas.microsoft.com/office/drawing/2014/main" id="{BFF88277-75EB-7E4D-88DC-01E4593BF7A9}"/>
              </a:ext>
            </a:extLst>
          </p:cNvPr>
          <p:cNvSpPr txBox="1"/>
          <p:nvPr/>
        </p:nvSpPr>
        <p:spPr>
          <a:xfrm flipH="1">
            <a:off x="9653799" y="1651543"/>
            <a:ext cx="2538200" cy="1318823"/>
          </a:xfrm>
          <a:prstGeom prst="rect">
            <a:avLst/>
          </a:prstGeom>
          <a:noFill/>
        </p:spPr>
        <p:txBody>
          <a:bodyPr wrap="square" lIns="274320" tIns="146304" rIns="182880" bIns="146304" numCol="1" rtlCol="0">
            <a:spAutoFit/>
          </a:bodyPr>
          <a:lstStyle/>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1"/>
                </a:solidFill>
                <a:effectLst/>
                <a:uLnTx/>
                <a:uFillTx/>
                <a:latin typeface="Segoe UI"/>
                <a:ea typeface="+mn-ea"/>
                <a:cs typeface="+mn-cs"/>
              </a:rPr>
              <a:t>Abstract</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1"/>
                </a:solidFill>
                <a:effectLst/>
                <a:uLnTx/>
                <a:uFillTx/>
                <a:latin typeface="Segoe UI"/>
                <a:ea typeface="+mn-ea"/>
                <a:cs typeface="+mn-cs"/>
              </a:rPr>
              <a:t>Secure and protect</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1"/>
                </a:solidFill>
                <a:effectLst/>
                <a:uLnTx/>
                <a:uFillTx/>
                <a:latin typeface="Segoe UI"/>
                <a:ea typeface="+mn-ea"/>
                <a:cs typeface="+mn-cs"/>
              </a:rPr>
              <a:t>Manage lifecycle</a:t>
            </a:r>
          </a:p>
          <a:p>
            <a:pPr marL="0" marR="0" lvl="0" indent="0" algn="l" defTabSz="914400" rtl="0" eaLnBrk="1" fontAlgn="auto" latinLnBrk="0" hangingPunct="1">
              <a:lnSpc>
                <a:spcPct val="100000"/>
              </a:lnSpc>
              <a:spcBef>
                <a:spcPts val="0"/>
              </a:spcBef>
              <a:spcAft>
                <a:spcPts val="100"/>
              </a:spcAft>
              <a:buClrTx/>
              <a:buSzTx/>
              <a:buFontTx/>
              <a:buNone/>
              <a:tabLst/>
              <a:defRPr/>
            </a:pPr>
            <a:r>
              <a:rPr kumimoji="0" lang="en-US" sz="1600" b="1" i="0" u="none" strike="noStrike" kern="1200" cap="none" spc="0" normalizeH="0" baseline="0" noProof="0" dirty="0">
                <a:ln>
                  <a:noFill/>
                </a:ln>
                <a:solidFill>
                  <a:schemeClr val="accent1"/>
                </a:solidFill>
                <a:effectLst/>
                <a:uLnTx/>
                <a:uFillTx/>
                <a:latin typeface="Segoe UI"/>
                <a:ea typeface="+mn-ea"/>
                <a:cs typeface="+mn-cs"/>
              </a:rPr>
              <a:t>Monitor and measure</a:t>
            </a:r>
          </a:p>
        </p:txBody>
      </p:sp>
      <p:sp>
        <p:nvSpPr>
          <p:cNvPr id="43" name="speech_2" title="Icon of a chat bubble">
            <a:extLst>
              <a:ext uri="{FF2B5EF4-FFF2-40B4-BE49-F238E27FC236}">
                <a16:creationId xmlns:a16="http://schemas.microsoft.com/office/drawing/2014/main" id="{D7856260-B387-5F46-BC6B-AF0B564E5D1D}"/>
              </a:ext>
            </a:extLst>
          </p:cNvPr>
          <p:cNvSpPr>
            <a:spLocks noChangeAspect="1" noEditPoints="1"/>
          </p:cNvSpPr>
          <p:nvPr/>
        </p:nvSpPr>
        <p:spPr bwMode="auto">
          <a:xfrm flipH="1">
            <a:off x="9792896" y="1713222"/>
            <a:ext cx="2262642" cy="1534467"/>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3175" cap="sq">
            <a:solidFill>
              <a:schemeClr val="accent1"/>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70" name="Down Arrow 69">
            <a:extLst>
              <a:ext uri="{FF2B5EF4-FFF2-40B4-BE49-F238E27FC236}">
                <a16:creationId xmlns:a16="http://schemas.microsoft.com/office/drawing/2014/main" id="{8B430695-5C3A-E94F-91F7-87479A04BBEC}"/>
              </a:ext>
            </a:extLst>
          </p:cNvPr>
          <p:cNvSpPr/>
          <p:nvPr/>
        </p:nvSpPr>
        <p:spPr bwMode="auto">
          <a:xfrm rot="5400000">
            <a:off x="10072813" y="3887261"/>
            <a:ext cx="346056" cy="243544"/>
          </a:xfrm>
          <a:prstGeom prst="downArrow">
            <a:avLst/>
          </a:prstGeom>
          <a:solidFill>
            <a:srgbClr val="488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Down Arrow 70">
            <a:extLst>
              <a:ext uri="{FF2B5EF4-FFF2-40B4-BE49-F238E27FC236}">
                <a16:creationId xmlns:a16="http://schemas.microsoft.com/office/drawing/2014/main" id="{518D00E5-4808-9941-8E67-D5A08368A21A}"/>
              </a:ext>
            </a:extLst>
          </p:cNvPr>
          <p:cNvSpPr/>
          <p:nvPr/>
        </p:nvSpPr>
        <p:spPr bwMode="auto">
          <a:xfrm rot="16200000">
            <a:off x="1590532" y="3890456"/>
            <a:ext cx="346056" cy="243544"/>
          </a:xfrm>
          <a:prstGeom prst="downArrow">
            <a:avLst/>
          </a:prstGeom>
          <a:solidFill>
            <a:srgbClr val="DB47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2" name="Down Arrow 71">
            <a:extLst>
              <a:ext uri="{FF2B5EF4-FFF2-40B4-BE49-F238E27FC236}">
                <a16:creationId xmlns:a16="http://schemas.microsoft.com/office/drawing/2014/main" id="{EBE2F24E-2BA7-3340-84A7-596A9BD86F76}"/>
              </a:ext>
            </a:extLst>
          </p:cNvPr>
          <p:cNvSpPr/>
          <p:nvPr/>
        </p:nvSpPr>
        <p:spPr bwMode="auto">
          <a:xfrm>
            <a:off x="5872136" y="2335047"/>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Down Arrow 72">
            <a:extLst>
              <a:ext uri="{FF2B5EF4-FFF2-40B4-BE49-F238E27FC236}">
                <a16:creationId xmlns:a16="http://schemas.microsoft.com/office/drawing/2014/main" id="{BABE10EF-9012-6841-B273-370C561312AE}"/>
              </a:ext>
            </a:extLst>
          </p:cNvPr>
          <p:cNvSpPr/>
          <p:nvPr/>
        </p:nvSpPr>
        <p:spPr bwMode="auto">
          <a:xfrm>
            <a:off x="5912409" y="5342463"/>
            <a:ext cx="346056" cy="243544"/>
          </a:xfrm>
          <a:prstGeom prst="downArrow">
            <a:avLst/>
          </a:prstGeom>
          <a:solidFill>
            <a:srgbClr val="3CBA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TextBox 62">
            <a:extLst>
              <a:ext uri="{FF2B5EF4-FFF2-40B4-BE49-F238E27FC236}">
                <a16:creationId xmlns:a16="http://schemas.microsoft.com/office/drawing/2014/main" id="{0C9EE833-F80E-134D-A6BB-35D838E9B5EB}"/>
              </a:ext>
            </a:extLst>
          </p:cNvPr>
          <p:cNvSpPr txBox="1"/>
          <p:nvPr/>
        </p:nvSpPr>
        <p:spPr>
          <a:xfrm>
            <a:off x="5004947" y="1208619"/>
            <a:ext cx="2093522"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chemeClr val="accent5"/>
                </a:solidFill>
                <a:effectLst/>
                <a:uLnTx/>
                <a:uFillTx/>
                <a:latin typeface="Segoe UI"/>
                <a:ea typeface="+mn-ea"/>
                <a:cs typeface="+mn-cs"/>
              </a:rPr>
              <a:t>Connected experiences</a:t>
            </a:r>
          </a:p>
        </p:txBody>
      </p:sp>
    </p:spTree>
    <p:extLst>
      <p:ext uri="{BB962C8B-B14F-4D97-AF65-F5344CB8AC3E}">
        <p14:creationId xmlns:p14="http://schemas.microsoft.com/office/powerpoint/2010/main" val="1123346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1000"/>
                                        <p:tgtEl>
                                          <p:spTgt spid="40"/>
                                        </p:tgtEl>
                                      </p:cBhvr>
                                    </p:animEffect>
                                  </p:childTnLst>
                                </p:cTn>
                              </p:par>
                              <p:par>
                                <p:cTn id="8" presetID="9"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72"/>
                                        </p:tgtEl>
                                        <p:attrNameLst>
                                          <p:attrName>style.visibility</p:attrName>
                                        </p:attrNameLst>
                                      </p:cBhvr>
                                      <p:to>
                                        <p:strVal val="visible"/>
                                      </p:to>
                                    </p:set>
                                    <p:animEffect transition="in" filter="dissolve">
                                      <p:cBhvr>
                                        <p:cTn id="13" dur="1000"/>
                                        <p:tgtEl>
                                          <p:spTgt spid="72"/>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73"/>
                                        </p:tgtEl>
                                        <p:attrNameLst>
                                          <p:attrName>style.visibility</p:attrName>
                                        </p:attrNameLst>
                                      </p:cBhvr>
                                      <p:to>
                                        <p:strVal val="visible"/>
                                      </p:to>
                                    </p:set>
                                    <p:animEffect transition="in" filter="dissolve">
                                      <p:cBhvr>
                                        <p:cTn id="16" dur="1000"/>
                                        <p:tgtEl>
                                          <p:spTgt spid="7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500"/>
                                        <p:tgtEl>
                                          <p:spTgt spid="43"/>
                                        </p:tgtEl>
                                      </p:cBhvr>
                                    </p:animEffect>
                                  </p:childTnLst>
                                </p:cTn>
                              </p:par>
                              <p:par>
                                <p:cTn id="22" presetID="10" presetClass="entr" presetSubtype="0" fill="hold" nodeType="withEffect">
                                  <p:stCondLst>
                                    <p:cond delay="0"/>
                                  </p:stCondLst>
                                  <p:childTnLst>
                                    <p:set>
                                      <p:cBhvr>
                                        <p:cTn id="23" dur="1" fill="hold">
                                          <p:stCondLst>
                                            <p:cond delay="0"/>
                                          </p:stCondLst>
                                        </p:cTn>
                                        <p:tgtEl>
                                          <p:spTgt spid="39">
                                            <p:txEl>
                                              <p:pRg st="0" end="0"/>
                                            </p:txEl>
                                          </p:spTgt>
                                        </p:tgtEl>
                                        <p:attrNameLst>
                                          <p:attrName>style.visibility</p:attrName>
                                        </p:attrNameLst>
                                      </p:cBhvr>
                                      <p:to>
                                        <p:strVal val="visible"/>
                                      </p:to>
                                    </p:set>
                                    <p:animEffect transition="in" filter="fade">
                                      <p:cBhvr>
                                        <p:cTn id="24" dur="500"/>
                                        <p:tgtEl>
                                          <p:spTgt spid="39">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9">
                                            <p:txEl>
                                              <p:pRg st="1" end="1"/>
                                            </p:txEl>
                                          </p:spTgt>
                                        </p:tgtEl>
                                        <p:attrNameLst>
                                          <p:attrName>style.visibility</p:attrName>
                                        </p:attrNameLst>
                                      </p:cBhvr>
                                      <p:to>
                                        <p:strVal val="visible"/>
                                      </p:to>
                                    </p:set>
                                    <p:animEffect transition="in" filter="fade">
                                      <p:cBhvr>
                                        <p:cTn id="29" dur="500"/>
                                        <p:tgtEl>
                                          <p:spTgt spid="39">
                                            <p:txEl>
                                              <p:pRg st="1" end="1"/>
                                            </p:txEl>
                                          </p:spTgt>
                                        </p:tgtEl>
                                      </p:cBhvr>
                                    </p:animEffect>
                                  </p:childTnLst>
                                </p:cTn>
                              </p:par>
                              <p:par>
                                <p:cTn id="30" presetID="19" presetClass="emph" presetSubtype="0" fill="hold" nodeType="withEffect">
                                  <p:stCondLst>
                                    <p:cond delay="0"/>
                                  </p:stCondLst>
                                  <p:childTnLst>
                                    <p:animClr clrSpc="rgb" dir="cw">
                                      <p:cBhvr override="childStyle">
                                        <p:cTn id="31" dur="500" fill="hold"/>
                                        <p:tgtEl>
                                          <p:spTgt spid="39">
                                            <p:txEl>
                                              <p:pRg st="0" end="0"/>
                                            </p:txEl>
                                          </p:spTgt>
                                        </p:tgtEl>
                                        <p:attrNameLst>
                                          <p:attrName>style.color</p:attrName>
                                        </p:attrNameLst>
                                      </p:cBhvr>
                                      <p:to>
                                        <a:schemeClr val="folHlink"/>
                                      </p:to>
                                    </p:animClr>
                                    <p:animClr clrSpc="rgb" dir="cw">
                                      <p:cBhvr>
                                        <p:cTn id="32" dur="500" fill="hold"/>
                                        <p:tgtEl>
                                          <p:spTgt spid="39">
                                            <p:txEl>
                                              <p:pRg st="0" end="0"/>
                                            </p:txEl>
                                          </p:spTgt>
                                        </p:tgtEl>
                                        <p:attrNameLst>
                                          <p:attrName>fillcolor</p:attrName>
                                        </p:attrNameLst>
                                      </p:cBhvr>
                                      <p:to>
                                        <a:schemeClr val="folHlink"/>
                                      </p:to>
                                    </p:animClr>
                                    <p:set>
                                      <p:cBhvr>
                                        <p:cTn id="33" dur="500" fill="hold"/>
                                        <p:tgtEl>
                                          <p:spTgt spid="39">
                                            <p:txEl>
                                              <p:pRg st="0" end="0"/>
                                            </p:txEl>
                                          </p:spTgt>
                                        </p:tgtEl>
                                        <p:attrNameLst>
                                          <p:attrName>fill.type</p:attrName>
                                        </p:attrNameLst>
                                      </p:cBhvr>
                                      <p:to>
                                        <p:strVal val="solid"/>
                                      </p:to>
                                    </p:set>
                                    <p:set>
                                      <p:cBhvr>
                                        <p:cTn id="34" dur="500" fill="hold"/>
                                        <p:tgtEl>
                                          <p:spTgt spid="39">
                                            <p:txEl>
                                              <p:pRg st="0" end="0"/>
                                            </p:txEl>
                                          </p:spTgt>
                                        </p:tgtEl>
                                        <p:attrNameLst>
                                          <p:attrName>fill.on</p:attrName>
                                        </p:attrNameLst>
                                      </p:cBhvr>
                                      <p:to>
                                        <p:strVal val="tru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9">
                                            <p:txEl>
                                              <p:pRg st="2" end="2"/>
                                            </p:txEl>
                                          </p:spTgt>
                                        </p:tgtEl>
                                        <p:attrNameLst>
                                          <p:attrName>style.visibility</p:attrName>
                                        </p:attrNameLst>
                                      </p:cBhvr>
                                      <p:to>
                                        <p:strVal val="visible"/>
                                      </p:to>
                                    </p:set>
                                    <p:animEffect transition="in" filter="fade">
                                      <p:cBhvr>
                                        <p:cTn id="39" dur="500"/>
                                        <p:tgtEl>
                                          <p:spTgt spid="39">
                                            <p:txEl>
                                              <p:pRg st="2" end="2"/>
                                            </p:txEl>
                                          </p:spTgt>
                                        </p:tgtEl>
                                      </p:cBhvr>
                                    </p:animEffect>
                                  </p:childTnLst>
                                </p:cTn>
                              </p:par>
                              <p:par>
                                <p:cTn id="40" presetID="19" presetClass="emph" presetSubtype="0" fill="hold" nodeType="withEffect">
                                  <p:stCondLst>
                                    <p:cond delay="0"/>
                                  </p:stCondLst>
                                  <p:childTnLst>
                                    <p:animClr clrSpc="rgb" dir="cw">
                                      <p:cBhvr override="childStyle">
                                        <p:cTn id="41" dur="500" fill="hold"/>
                                        <p:tgtEl>
                                          <p:spTgt spid="39">
                                            <p:txEl>
                                              <p:pRg st="1" end="1"/>
                                            </p:txEl>
                                          </p:spTgt>
                                        </p:tgtEl>
                                        <p:attrNameLst>
                                          <p:attrName>style.color</p:attrName>
                                        </p:attrNameLst>
                                      </p:cBhvr>
                                      <p:to>
                                        <a:schemeClr val="folHlink"/>
                                      </p:to>
                                    </p:animClr>
                                    <p:animClr clrSpc="rgb" dir="cw">
                                      <p:cBhvr>
                                        <p:cTn id="42" dur="500" fill="hold"/>
                                        <p:tgtEl>
                                          <p:spTgt spid="39">
                                            <p:txEl>
                                              <p:pRg st="1" end="1"/>
                                            </p:txEl>
                                          </p:spTgt>
                                        </p:tgtEl>
                                        <p:attrNameLst>
                                          <p:attrName>fillcolor</p:attrName>
                                        </p:attrNameLst>
                                      </p:cBhvr>
                                      <p:to>
                                        <a:schemeClr val="folHlink"/>
                                      </p:to>
                                    </p:animClr>
                                    <p:set>
                                      <p:cBhvr>
                                        <p:cTn id="43" dur="500" fill="hold"/>
                                        <p:tgtEl>
                                          <p:spTgt spid="39">
                                            <p:txEl>
                                              <p:pRg st="1" end="1"/>
                                            </p:txEl>
                                          </p:spTgt>
                                        </p:tgtEl>
                                        <p:attrNameLst>
                                          <p:attrName>fill.type</p:attrName>
                                        </p:attrNameLst>
                                      </p:cBhvr>
                                      <p:to>
                                        <p:strVal val="solid"/>
                                      </p:to>
                                    </p:set>
                                    <p:set>
                                      <p:cBhvr>
                                        <p:cTn id="44" dur="500" fill="hold"/>
                                        <p:tgtEl>
                                          <p:spTgt spid="39">
                                            <p:txEl>
                                              <p:pRg st="1" end="1"/>
                                            </p:txEl>
                                          </p:spTgt>
                                        </p:tgtEl>
                                        <p:attrNameLst>
                                          <p:attrName>fill.on</p:attrName>
                                        </p:attrNameLst>
                                      </p:cBhvr>
                                      <p:to>
                                        <p:strVal val="true"/>
                                      </p:to>
                                    </p:se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9">
                                            <p:txEl>
                                              <p:pRg st="3" end="3"/>
                                            </p:txEl>
                                          </p:spTgt>
                                        </p:tgtEl>
                                        <p:attrNameLst>
                                          <p:attrName>style.visibility</p:attrName>
                                        </p:attrNameLst>
                                      </p:cBhvr>
                                      <p:to>
                                        <p:strVal val="visible"/>
                                      </p:to>
                                    </p:set>
                                    <p:animEffect transition="in" filter="fade">
                                      <p:cBhvr>
                                        <p:cTn id="49" dur="500"/>
                                        <p:tgtEl>
                                          <p:spTgt spid="39">
                                            <p:txEl>
                                              <p:pRg st="3" end="3"/>
                                            </p:txEl>
                                          </p:spTgt>
                                        </p:tgtEl>
                                      </p:cBhvr>
                                    </p:animEffect>
                                  </p:childTnLst>
                                </p:cTn>
                              </p:par>
                              <p:par>
                                <p:cTn id="50" presetID="19" presetClass="emph" presetSubtype="0" fill="hold" nodeType="withEffect">
                                  <p:stCondLst>
                                    <p:cond delay="0"/>
                                  </p:stCondLst>
                                  <p:childTnLst>
                                    <p:animClr clrSpc="rgb" dir="cw">
                                      <p:cBhvr override="childStyle">
                                        <p:cTn id="51" dur="500" fill="hold"/>
                                        <p:tgtEl>
                                          <p:spTgt spid="39">
                                            <p:txEl>
                                              <p:pRg st="2" end="2"/>
                                            </p:txEl>
                                          </p:spTgt>
                                        </p:tgtEl>
                                        <p:attrNameLst>
                                          <p:attrName>style.color</p:attrName>
                                        </p:attrNameLst>
                                      </p:cBhvr>
                                      <p:to>
                                        <a:schemeClr val="folHlink"/>
                                      </p:to>
                                    </p:animClr>
                                    <p:animClr clrSpc="rgb" dir="cw">
                                      <p:cBhvr>
                                        <p:cTn id="52" dur="500" fill="hold"/>
                                        <p:tgtEl>
                                          <p:spTgt spid="39">
                                            <p:txEl>
                                              <p:pRg st="2" end="2"/>
                                            </p:txEl>
                                          </p:spTgt>
                                        </p:tgtEl>
                                        <p:attrNameLst>
                                          <p:attrName>fillcolor</p:attrName>
                                        </p:attrNameLst>
                                      </p:cBhvr>
                                      <p:to>
                                        <a:schemeClr val="folHlink"/>
                                      </p:to>
                                    </p:animClr>
                                    <p:set>
                                      <p:cBhvr>
                                        <p:cTn id="53" dur="500" fill="hold"/>
                                        <p:tgtEl>
                                          <p:spTgt spid="39">
                                            <p:txEl>
                                              <p:pRg st="2" end="2"/>
                                            </p:txEl>
                                          </p:spTgt>
                                        </p:tgtEl>
                                        <p:attrNameLst>
                                          <p:attrName>fill.type</p:attrName>
                                        </p:attrNameLst>
                                      </p:cBhvr>
                                      <p:to>
                                        <p:strVal val="solid"/>
                                      </p:to>
                                    </p:set>
                                    <p:set>
                                      <p:cBhvr>
                                        <p:cTn id="54" dur="500" fill="hold"/>
                                        <p:tgtEl>
                                          <p:spTgt spid="39">
                                            <p:txEl>
                                              <p:pRg st="2" end="2"/>
                                            </p:txEl>
                                          </p:spTgt>
                                        </p:tgtEl>
                                        <p:attrNameLst>
                                          <p:attrName>fill.on</p:attrName>
                                        </p:attrNameLst>
                                      </p:cBhvr>
                                      <p:to>
                                        <p:strVal val="true"/>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fade">
                                      <p:cBhvr>
                                        <p:cTn id="59" dur="500"/>
                                        <p:tgtEl>
                                          <p:spTgt spid="37"/>
                                        </p:tgtEl>
                                      </p:cBhvr>
                                    </p:animEffect>
                                  </p:childTnLst>
                                </p:cTn>
                              </p:par>
                              <p:par>
                                <p:cTn id="60" presetID="19" presetClass="emph" presetSubtype="0" fill="hold" nodeType="withEffect">
                                  <p:stCondLst>
                                    <p:cond delay="0"/>
                                  </p:stCondLst>
                                  <p:childTnLst>
                                    <p:animClr clrSpc="rgb" dir="cw">
                                      <p:cBhvr override="childStyle">
                                        <p:cTn id="61" dur="500" fill="hold"/>
                                        <p:tgtEl>
                                          <p:spTgt spid="39">
                                            <p:txEl>
                                              <p:pRg st="3" end="3"/>
                                            </p:txEl>
                                          </p:spTgt>
                                        </p:tgtEl>
                                        <p:attrNameLst>
                                          <p:attrName>style.color</p:attrName>
                                        </p:attrNameLst>
                                      </p:cBhvr>
                                      <p:to>
                                        <a:schemeClr val="folHlink"/>
                                      </p:to>
                                    </p:animClr>
                                    <p:animClr clrSpc="rgb" dir="cw">
                                      <p:cBhvr>
                                        <p:cTn id="62" dur="500" fill="hold"/>
                                        <p:tgtEl>
                                          <p:spTgt spid="39">
                                            <p:txEl>
                                              <p:pRg st="3" end="3"/>
                                            </p:txEl>
                                          </p:spTgt>
                                        </p:tgtEl>
                                        <p:attrNameLst>
                                          <p:attrName>fillcolor</p:attrName>
                                        </p:attrNameLst>
                                      </p:cBhvr>
                                      <p:to>
                                        <a:schemeClr val="folHlink"/>
                                      </p:to>
                                    </p:animClr>
                                    <p:set>
                                      <p:cBhvr>
                                        <p:cTn id="63" dur="500" fill="hold"/>
                                        <p:tgtEl>
                                          <p:spTgt spid="39">
                                            <p:txEl>
                                              <p:pRg st="3" end="3"/>
                                            </p:txEl>
                                          </p:spTgt>
                                        </p:tgtEl>
                                        <p:attrNameLst>
                                          <p:attrName>fill.type</p:attrName>
                                        </p:attrNameLst>
                                      </p:cBhvr>
                                      <p:to>
                                        <p:strVal val="solid"/>
                                      </p:to>
                                    </p:set>
                                    <p:set>
                                      <p:cBhvr>
                                        <p:cTn id="64" dur="500" fill="hold"/>
                                        <p:tgtEl>
                                          <p:spTgt spid="39">
                                            <p:txEl>
                                              <p:pRg st="3" end="3"/>
                                            </p:txEl>
                                          </p:spTgt>
                                        </p:tgtEl>
                                        <p:attrNameLst>
                                          <p:attrName>fill.on</p:attrName>
                                        </p:attrNameLst>
                                      </p:cBhvr>
                                      <p:to>
                                        <p:strVal val="true"/>
                                      </p:to>
                                    </p:set>
                                  </p:childTnLst>
                                </p:cTn>
                              </p:par>
                              <p:par>
                                <p:cTn id="65" presetID="10" presetClass="entr" presetSubtype="0" fill="hold" nodeType="withEffect">
                                  <p:stCondLst>
                                    <p:cond delay="0"/>
                                  </p:stCondLst>
                                  <p:childTnLst>
                                    <p:set>
                                      <p:cBhvr>
                                        <p:cTn id="66" dur="1" fill="hold">
                                          <p:stCondLst>
                                            <p:cond delay="0"/>
                                          </p:stCondLst>
                                        </p:cTn>
                                        <p:tgtEl>
                                          <p:spTgt spid="31">
                                            <p:txEl>
                                              <p:pRg st="0" end="0"/>
                                            </p:txEl>
                                          </p:spTgt>
                                        </p:tgtEl>
                                        <p:attrNameLst>
                                          <p:attrName>style.visibility</p:attrName>
                                        </p:attrNameLst>
                                      </p:cBhvr>
                                      <p:to>
                                        <p:strVal val="visible"/>
                                      </p:to>
                                    </p:set>
                                    <p:animEffect transition="in" filter="fade">
                                      <p:cBhvr>
                                        <p:cTn id="67" dur="500"/>
                                        <p:tgtEl>
                                          <p:spTgt spid="31">
                                            <p:txEl>
                                              <p:pRg st="0" end="0"/>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1">
                                            <p:txEl>
                                              <p:pRg st="1" end="1"/>
                                            </p:txEl>
                                          </p:spTgt>
                                        </p:tgtEl>
                                        <p:attrNameLst>
                                          <p:attrName>style.visibility</p:attrName>
                                        </p:attrNameLst>
                                      </p:cBhvr>
                                      <p:to>
                                        <p:strVal val="visible"/>
                                      </p:to>
                                    </p:set>
                                    <p:animEffect transition="in" filter="fade">
                                      <p:cBhvr>
                                        <p:cTn id="72" dur="500"/>
                                        <p:tgtEl>
                                          <p:spTgt spid="31">
                                            <p:txEl>
                                              <p:pRg st="1" end="1"/>
                                            </p:txEl>
                                          </p:spTgt>
                                        </p:tgtEl>
                                      </p:cBhvr>
                                    </p:animEffect>
                                  </p:childTnLst>
                                </p:cTn>
                              </p:par>
                              <p:par>
                                <p:cTn id="73" presetID="19" presetClass="emph" presetSubtype="0" fill="hold" nodeType="withEffect">
                                  <p:stCondLst>
                                    <p:cond delay="0"/>
                                  </p:stCondLst>
                                  <p:childTnLst>
                                    <p:animClr clrSpc="rgb" dir="cw">
                                      <p:cBhvr override="childStyle">
                                        <p:cTn id="74" dur="500" fill="hold"/>
                                        <p:tgtEl>
                                          <p:spTgt spid="31">
                                            <p:txEl>
                                              <p:pRg st="0" end="0"/>
                                            </p:txEl>
                                          </p:spTgt>
                                        </p:tgtEl>
                                        <p:attrNameLst>
                                          <p:attrName>style.color</p:attrName>
                                        </p:attrNameLst>
                                      </p:cBhvr>
                                      <p:to>
                                        <a:schemeClr val="folHlink"/>
                                      </p:to>
                                    </p:animClr>
                                    <p:animClr clrSpc="rgb" dir="cw">
                                      <p:cBhvr>
                                        <p:cTn id="75" dur="500" fill="hold"/>
                                        <p:tgtEl>
                                          <p:spTgt spid="31">
                                            <p:txEl>
                                              <p:pRg st="0" end="0"/>
                                            </p:txEl>
                                          </p:spTgt>
                                        </p:tgtEl>
                                        <p:attrNameLst>
                                          <p:attrName>fillcolor</p:attrName>
                                        </p:attrNameLst>
                                      </p:cBhvr>
                                      <p:to>
                                        <a:schemeClr val="folHlink"/>
                                      </p:to>
                                    </p:animClr>
                                    <p:set>
                                      <p:cBhvr>
                                        <p:cTn id="76" dur="500" fill="hold"/>
                                        <p:tgtEl>
                                          <p:spTgt spid="31">
                                            <p:txEl>
                                              <p:pRg st="0" end="0"/>
                                            </p:txEl>
                                          </p:spTgt>
                                        </p:tgtEl>
                                        <p:attrNameLst>
                                          <p:attrName>fill.type</p:attrName>
                                        </p:attrNameLst>
                                      </p:cBhvr>
                                      <p:to>
                                        <p:strVal val="solid"/>
                                      </p:to>
                                    </p:set>
                                    <p:set>
                                      <p:cBhvr>
                                        <p:cTn id="77" dur="500" fill="hold"/>
                                        <p:tgtEl>
                                          <p:spTgt spid="31">
                                            <p:txEl>
                                              <p:pRg st="0" end="0"/>
                                            </p:txEl>
                                          </p:spTgt>
                                        </p:tgtEl>
                                        <p:attrNameLst>
                                          <p:attrName>fill.on</p:attrName>
                                        </p:attrNameLst>
                                      </p:cBhvr>
                                      <p:to>
                                        <p:strVal val="true"/>
                                      </p:to>
                                    </p:se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1">
                                            <p:txEl>
                                              <p:pRg st="2" end="2"/>
                                            </p:txEl>
                                          </p:spTgt>
                                        </p:tgtEl>
                                        <p:attrNameLst>
                                          <p:attrName>style.visibility</p:attrName>
                                        </p:attrNameLst>
                                      </p:cBhvr>
                                      <p:to>
                                        <p:strVal val="visible"/>
                                      </p:to>
                                    </p:set>
                                    <p:animEffect transition="in" filter="fade">
                                      <p:cBhvr>
                                        <p:cTn id="82" dur="500"/>
                                        <p:tgtEl>
                                          <p:spTgt spid="31">
                                            <p:txEl>
                                              <p:pRg st="2" end="2"/>
                                            </p:txEl>
                                          </p:spTgt>
                                        </p:tgtEl>
                                      </p:cBhvr>
                                    </p:animEffect>
                                  </p:childTnLst>
                                </p:cTn>
                              </p:par>
                              <p:par>
                                <p:cTn id="83" presetID="19" presetClass="emph" presetSubtype="0" fill="hold" nodeType="withEffect">
                                  <p:stCondLst>
                                    <p:cond delay="0"/>
                                  </p:stCondLst>
                                  <p:childTnLst>
                                    <p:animClr clrSpc="rgb" dir="cw">
                                      <p:cBhvr override="childStyle">
                                        <p:cTn id="84" dur="500" fill="hold"/>
                                        <p:tgtEl>
                                          <p:spTgt spid="31">
                                            <p:txEl>
                                              <p:pRg st="1" end="1"/>
                                            </p:txEl>
                                          </p:spTgt>
                                        </p:tgtEl>
                                        <p:attrNameLst>
                                          <p:attrName>style.color</p:attrName>
                                        </p:attrNameLst>
                                      </p:cBhvr>
                                      <p:to>
                                        <a:schemeClr val="folHlink"/>
                                      </p:to>
                                    </p:animClr>
                                    <p:animClr clrSpc="rgb" dir="cw">
                                      <p:cBhvr>
                                        <p:cTn id="85" dur="500" fill="hold"/>
                                        <p:tgtEl>
                                          <p:spTgt spid="31">
                                            <p:txEl>
                                              <p:pRg st="1" end="1"/>
                                            </p:txEl>
                                          </p:spTgt>
                                        </p:tgtEl>
                                        <p:attrNameLst>
                                          <p:attrName>fillcolor</p:attrName>
                                        </p:attrNameLst>
                                      </p:cBhvr>
                                      <p:to>
                                        <a:schemeClr val="folHlink"/>
                                      </p:to>
                                    </p:animClr>
                                    <p:set>
                                      <p:cBhvr>
                                        <p:cTn id="86" dur="500" fill="hold"/>
                                        <p:tgtEl>
                                          <p:spTgt spid="31">
                                            <p:txEl>
                                              <p:pRg st="1" end="1"/>
                                            </p:txEl>
                                          </p:spTgt>
                                        </p:tgtEl>
                                        <p:attrNameLst>
                                          <p:attrName>fill.type</p:attrName>
                                        </p:attrNameLst>
                                      </p:cBhvr>
                                      <p:to>
                                        <p:strVal val="solid"/>
                                      </p:to>
                                    </p:set>
                                    <p:set>
                                      <p:cBhvr>
                                        <p:cTn id="87" dur="500" fill="hold"/>
                                        <p:tgtEl>
                                          <p:spTgt spid="31">
                                            <p:txEl>
                                              <p:pRg st="1" end="1"/>
                                            </p:txEl>
                                          </p:spTgt>
                                        </p:tgtEl>
                                        <p:attrNameLst>
                                          <p:attrName>fill.on</p:attrName>
                                        </p:attrNameLst>
                                      </p:cBhvr>
                                      <p:to>
                                        <p:strVal val="true"/>
                                      </p:to>
                                    </p:se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31">
                                            <p:txEl>
                                              <p:pRg st="3" end="3"/>
                                            </p:txEl>
                                          </p:spTgt>
                                        </p:tgtEl>
                                        <p:attrNameLst>
                                          <p:attrName>style.visibility</p:attrName>
                                        </p:attrNameLst>
                                      </p:cBhvr>
                                      <p:to>
                                        <p:strVal val="visible"/>
                                      </p:to>
                                    </p:set>
                                    <p:animEffect transition="in" filter="fade">
                                      <p:cBhvr>
                                        <p:cTn id="92" dur="500"/>
                                        <p:tgtEl>
                                          <p:spTgt spid="31">
                                            <p:txEl>
                                              <p:pRg st="3" end="3"/>
                                            </p:txEl>
                                          </p:spTgt>
                                        </p:tgtEl>
                                      </p:cBhvr>
                                    </p:animEffect>
                                  </p:childTnLst>
                                </p:cTn>
                              </p:par>
                              <p:par>
                                <p:cTn id="93" presetID="19" presetClass="emph" presetSubtype="0" fill="hold" nodeType="withEffect">
                                  <p:stCondLst>
                                    <p:cond delay="0"/>
                                  </p:stCondLst>
                                  <p:childTnLst>
                                    <p:animClr clrSpc="rgb" dir="cw">
                                      <p:cBhvr override="childStyle">
                                        <p:cTn id="94" dur="500" fill="hold"/>
                                        <p:tgtEl>
                                          <p:spTgt spid="31">
                                            <p:txEl>
                                              <p:pRg st="2" end="2"/>
                                            </p:txEl>
                                          </p:spTgt>
                                        </p:tgtEl>
                                        <p:attrNameLst>
                                          <p:attrName>style.color</p:attrName>
                                        </p:attrNameLst>
                                      </p:cBhvr>
                                      <p:to>
                                        <a:schemeClr val="folHlink"/>
                                      </p:to>
                                    </p:animClr>
                                    <p:animClr clrSpc="rgb" dir="cw">
                                      <p:cBhvr>
                                        <p:cTn id="95" dur="500" fill="hold"/>
                                        <p:tgtEl>
                                          <p:spTgt spid="31">
                                            <p:txEl>
                                              <p:pRg st="2" end="2"/>
                                            </p:txEl>
                                          </p:spTgt>
                                        </p:tgtEl>
                                        <p:attrNameLst>
                                          <p:attrName>fillcolor</p:attrName>
                                        </p:attrNameLst>
                                      </p:cBhvr>
                                      <p:to>
                                        <a:schemeClr val="folHlink"/>
                                      </p:to>
                                    </p:animClr>
                                    <p:set>
                                      <p:cBhvr>
                                        <p:cTn id="96" dur="500" fill="hold"/>
                                        <p:tgtEl>
                                          <p:spTgt spid="31">
                                            <p:txEl>
                                              <p:pRg st="2" end="2"/>
                                            </p:txEl>
                                          </p:spTgt>
                                        </p:tgtEl>
                                        <p:attrNameLst>
                                          <p:attrName>fill.type</p:attrName>
                                        </p:attrNameLst>
                                      </p:cBhvr>
                                      <p:to>
                                        <p:strVal val="solid"/>
                                      </p:to>
                                    </p:set>
                                    <p:set>
                                      <p:cBhvr>
                                        <p:cTn id="97" dur="500" fill="hold"/>
                                        <p:tgtEl>
                                          <p:spTgt spid="31">
                                            <p:txEl>
                                              <p:pRg st="2" end="2"/>
                                            </p:txEl>
                                          </p:spTgt>
                                        </p:tgtEl>
                                        <p:attrNameLst>
                                          <p:attrName>fill.on</p:attrName>
                                        </p:attrNameLst>
                                      </p:cBhvr>
                                      <p:to>
                                        <p:strVal val="true"/>
                                      </p:to>
                                    </p:set>
                                  </p:childTnLst>
                                </p:cTn>
                              </p:par>
                            </p:childTnLst>
                          </p:cTn>
                        </p:par>
                      </p:childTnLst>
                    </p:cTn>
                  </p:par>
                  <p:par>
                    <p:cTn id="98" fill="hold">
                      <p:stCondLst>
                        <p:cond delay="indefinite"/>
                      </p:stCondLst>
                      <p:childTnLst>
                        <p:par>
                          <p:cTn id="99" fill="hold">
                            <p:stCondLst>
                              <p:cond delay="0"/>
                            </p:stCondLst>
                            <p:childTnLst>
                              <p:par>
                                <p:cTn id="100" presetID="9" presetClass="exit" presetSubtype="0" fill="hold" nodeType="clickEffect">
                                  <p:stCondLst>
                                    <p:cond delay="0"/>
                                  </p:stCondLst>
                                  <p:childTnLst>
                                    <p:animEffect transition="out" filter="dissolve">
                                      <p:cBhvr>
                                        <p:cTn id="101" dur="1000"/>
                                        <p:tgtEl>
                                          <p:spTgt spid="87"/>
                                        </p:tgtEl>
                                      </p:cBhvr>
                                    </p:animEffect>
                                    <p:set>
                                      <p:cBhvr>
                                        <p:cTn id="102" dur="1" fill="hold">
                                          <p:stCondLst>
                                            <p:cond delay="999"/>
                                          </p:stCondLst>
                                        </p:cTn>
                                        <p:tgtEl>
                                          <p:spTgt spid="87"/>
                                        </p:tgtEl>
                                        <p:attrNameLst>
                                          <p:attrName>style.visibility</p:attrName>
                                        </p:attrNameLst>
                                      </p:cBhvr>
                                      <p:to>
                                        <p:strVal val="hidden"/>
                                      </p:to>
                                    </p:set>
                                  </p:childTnLst>
                                </p:cTn>
                              </p:par>
                              <p:par>
                                <p:cTn id="103" presetID="19" presetClass="emph" presetSubtype="0" fill="hold" nodeType="withEffect">
                                  <p:stCondLst>
                                    <p:cond delay="0"/>
                                  </p:stCondLst>
                                  <p:childTnLst>
                                    <p:animClr clrSpc="rgb" dir="cw">
                                      <p:cBhvr override="childStyle">
                                        <p:cTn id="104" dur="500" fill="hold"/>
                                        <p:tgtEl>
                                          <p:spTgt spid="31">
                                            <p:txEl>
                                              <p:pRg st="3" end="3"/>
                                            </p:txEl>
                                          </p:spTgt>
                                        </p:tgtEl>
                                        <p:attrNameLst>
                                          <p:attrName>style.color</p:attrName>
                                        </p:attrNameLst>
                                      </p:cBhvr>
                                      <p:to>
                                        <a:schemeClr val="folHlink"/>
                                      </p:to>
                                    </p:animClr>
                                    <p:animClr clrSpc="rgb" dir="cw">
                                      <p:cBhvr>
                                        <p:cTn id="105" dur="500" fill="hold"/>
                                        <p:tgtEl>
                                          <p:spTgt spid="31">
                                            <p:txEl>
                                              <p:pRg st="3" end="3"/>
                                            </p:txEl>
                                          </p:spTgt>
                                        </p:tgtEl>
                                        <p:attrNameLst>
                                          <p:attrName>fillcolor</p:attrName>
                                        </p:attrNameLst>
                                      </p:cBhvr>
                                      <p:to>
                                        <a:schemeClr val="folHlink"/>
                                      </p:to>
                                    </p:animClr>
                                    <p:set>
                                      <p:cBhvr>
                                        <p:cTn id="106" dur="500" fill="hold"/>
                                        <p:tgtEl>
                                          <p:spTgt spid="31">
                                            <p:txEl>
                                              <p:pRg st="3" end="3"/>
                                            </p:txEl>
                                          </p:spTgt>
                                        </p:tgtEl>
                                        <p:attrNameLst>
                                          <p:attrName>fill.type</p:attrName>
                                        </p:attrNameLst>
                                      </p:cBhvr>
                                      <p:to>
                                        <p:strVal val="solid"/>
                                      </p:to>
                                    </p:set>
                                    <p:set>
                                      <p:cBhvr>
                                        <p:cTn id="107" dur="500" fill="hold"/>
                                        <p:tgtEl>
                                          <p:spTgt spid="31">
                                            <p:txEl>
                                              <p:pRg st="3" end="3"/>
                                            </p:txEl>
                                          </p:spTgt>
                                        </p:tgtEl>
                                        <p:attrNameLst>
                                          <p:attrName>fill.on</p:attrName>
                                        </p:attrNameLst>
                                      </p:cBhvr>
                                      <p:to>
                                        <p:strVal val="true"/>
                                      </p:to>
                                    </p:set>
                                  </p:childTnLst>
                                </p:cTn>
                              </p:par>
                            </p:childTnLst>
                          </p:cTn>
                        </p:par>
                        <p:par>
                          <p:cTn id="108" fill="hold">
                            <p:stCondLst>
                              <p:cond delay="1000"/>
                            </p:stCondLst>
                            <p:childTnLst>
                              <p:par>
                                <p:cTn id="109" presetID="9" presetClass="entr" presetSubtype="0" fill="hold" nodeType="afterEffect">
                                  <p:stCondLst>
                                    <p:cond delay="0"/>
                                  </p:stCondLst>
                                  <p:childTnLst>
                                    <p:set>
                                      <p:cBhvr>
                                        <p:cTn id="110" dur="1" fill="hold">
                                          <p:stCondLst>
                                            <p:cond delay="0"/>
                                          </p:stCondLst>
                                        </p:cTn>
                                        <p:tgtEl>
                                          <p:spTgt spid="74"/>
                                        </p:tgtEl>
                                        <p:attrNameLst>
                                          <p:attrName>style.visibility</p:attrName>
                                        </p:attrNameLst>
                                      </p:cBhvr>
                                      <p:to>
                                        <p:strVal val="visible"/>
                                      </p:to>
                                    </p:set>
                                    <p:animEffect transition="in" filter="dissolve">
                                      <p:cBhvr>
                                        <p:cTn id="111" dur="1000"/>
                                        <p:tgtEl>
                                          <p:spTgt spid="74"/>
                                        </p:tgtEl>
                                      </p:cBhvr>
                                    </p:animEffect>
                                  </p:childTnLst>
                                </p:cTn>
                              </p:par>
                              <p:par>
                                <p:cTn id="112" presetID="9" presetClass="entr" presetSubtype="0" fill="hold" grpId="0" nodeType="withEffect">
                                  <p:stCondLst>
                                    <p:cond delay="0"/>
                                  </p:stCondLst>
                                  <p:childTnLst>
                                    <p:set>
                                      <p:cBhvr>
                                        <p:cTn id="113" dur="1" fill="hold">
                                          <p:stCondLst>
                                            <p:cond delay="0"/>
                                          </p:stCondLst>
                                        </p:cTn>
                                        <p:tgtEl>
                                          <p:spTgt spid="71"/>
                                        </p:tgtEl>
                                        <p:attrNameLst>
                                          <p:attrName>style.visibility</p:attrName>
                                        </p:attrNameLst>
                                      </p:cBhvr>
                                      <p:to>
                                        <p:strVal val="visible"/>
                                      </p:to>
                                    </p:set>
                                    <p:animEffect transition="in" filter="dissolve">
                                      <p:cBhvr>
                                        <p:cTn id="114" dur="1000"/>
                                        <p:tgtEl>
                                          <p:spTgt spid="71"/>
                                        </p:tgtEl>
                                      </p:cBhvr>
                                    </p:animEffect>
                                  </p:childTnLst>
                                </p:cTn>
                              </p:par>
                              <p:par>
                                <p:cTn id="115" presetID="9" presetClass="entr" presetSubtype="0" fill="hold" grpId="0" nodeType="withEffect">
                                  <p:stCondLst>
                                    <p:cond delay="0"/>
                                  </p:stCondLst>
                                  <p:childTnLst>
                                    <p:set>
                                      <p:cBhvr>
                                        <p:cTn id="116" dur="1" fill="hold">
                                          <p:stCondLst>
                                            <p:cond delay="0"/>
                                          </p:stCondLst>
                                        </p:cTn>
                                        <p:tgtEl>
                                          <p:spTgt spid="70"/>
                                        </p:tgtEl>
                                        <p:attrNameLst>
                                          <p:attrName>style.visibility</p:attrName>
                                        </p:attrNameLst>
                                      </p:cBhvr>
                                      <p:to>
                                        <p:strVal val="visible"/>
                                      </p:to>
                                    </p:set>
                                    <p:animEffect transition="in" filter="dissolve">
                                      <p:cBhvr>
                                        <p:cTn id="117"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3" grpId="0" animBg="1"/>
      <p:bldP spid="70" grpId="0" animBg="1"/>
      <p:bldP spid="71" grpId="0" animBg="1"/>
      <p:bldP spid="72" grpId="0" animBg="1"/>
      <p:bldP spid="7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27D85-4DEC-4BF4-8A32-D0294FFD9E64}"/>
              </a:ext>
            </a:extLst>
          </p:cNvPr>
          <p:cNvSpPr>
            <a:spLocks noGrp="1"/>
          </p:cNvSpPr>
          <p:nvPr>
            <p:ph type="title"/>
          </p:nvPr>
        </p:nvSpPr>
        <p:spPr/>
        <p:txBody>
          <a:bodyPr/>
          <a:lstStyle/>
          <a:p>
            <a:r>
              <a:rPr lang="en-US" dirty="0"/>
              <a:t>Environment</a:t>
            </a:r>
            <a:endParaRPr lang="nl-NL" dirty="0"/>
          </a:p>
        </p:txBody>
      </p:sp>
      <p:grpSp>
        <p:nvGrpSpPr>
          <p:cNvPr id="8" name="Group 7">
            <a:extLst>
              <a:ext uri="{FF2B5EF4-FFF2-40B4-BE49-F238E27FC236}">
                <a16:creationId xmlns:a16="http://schemas.microsoft.com/office/drawing/2014/main" id="{C4AE41C0-B97F-49DA-8826-AC46FDA3E9E1}"/>
              </a:ext>
            </a:extLst>
          </p:cNvPr>
          <p:cNvGrpSpPr/>
          <p:nvPr/>
        </p:nvGrpSpPr>
        <p:grpSpPr>
          <a:xfrm>
            <a:off x="822099" y="1957312"/>
            <a:ext cx="2887572" cy="2943374"/>
            <a:chOff x="822099" y="1957312"/>
            <a:chExt cx="2887572" cy="2943374"/>
          </a:xfrm>
        </p:grpSpPr>
        <p:sp>
          <p:nvSpPr>
            <p:cNvPr id="2" name="TextBox 1">
              <a:extLst>
                <a:ext uri="{FF2B5EF4-FFF2-40B4-BE49-F238E27FC236}">
                  <a16:creationId xmlns:a16="http://schemas.microsoft.com/office/drawing/2014/main" id="{C36F757A-0C74-4968-8E3D-E3725FC82E92}"/>
                </a:ext>
              </a:extLst>
            </p:cNvPr>
            <p:cNvSpPr txBox="1"/>
            <p:nvPr/>
          </p:nvSpPr>
          <p:spPr>
            <a:xfrm>
              <a:off x="1121821" y="4062187"/>
              <a:ext cx="2288127" cy="838499"/>
            </a:xfrm>
            <a:prstGeom prst="rect">
              <a:avLst/>
            </a:prstGeom>
            <a:noFill/>
          </p:spPr>
          <p:txBody>
            <a:bodyPr wrap="none" lIns="182880" tIns="146304" rIns="182880" bIns="146304" rtlCol="0">
              <a:spAutoFit/>
            </a:bodyPr>
            <a:lstStyle/>
            <a:p>
              <a:pPr>
                <a:lnSpc>
                  <a:spcPct val="90000"/>
                </a:lnSpc>
                <a:spcAft>
                  <a:spcPts val="600"/>
                </a:spcAft>
              </a:pPr>
              <a:r>
                <a:rPr lang="en-US" sz="3921" dirty="0">
                  <a:solidFill>
                    <a:schemeClr val="bg1"/>
                  </a:solidFill>
                  <a:latin typeface="+mj-lt"/>
                </a:rPr>
                <a:t>Instances</a:t>
              </a:r>
              <a:endParaRPr lang="en-NL" sz="3921" dirty="0" err="1">
                <a:solidFill>
                  <a:schemeClr val="bg1"/>
                </a:solidFill>
                <a:latin typeface="+mj-lt"/>
              </a:endParaRPr>
            </a:p>
          </p:txBody>
        </p:sp>
        <p:pic>
          <p:nvPicPr>
            <p:cNvPr id="5" name="Picture 4">
              <a:extLst>
                <a:ext uri="{FF2B5EF4-FFF2-40B4-BE49-F238E27FC236}">
                  <a16:creationId xmlns:a16="http://schemas.microsoft.com/office/drawing/2014/main" id="{8D84D1C0-3152-45FF-BE84-6B7751CEAAC4}"/>
                </a:ext>
              </a:extLst>
            </p:cNvPr>
            <p:cNvPicPr>
              <a:picLocks noChangeAspect="1"/>
            </p:cNvPicPr>
            <p:nvPr/>
          </p:nvPicPr>
          <p:blipFill>
            <a:blip r:embed="rId4"/>
            <a:stretch>
              <a:fillRect/>
            </a:stretch>
          </p:blipFill>
          <p:spPr>
            <a:xfrm>
              <a:off x="822099" y="1957312"/>
              <a:ext cx="2887572" cy="1989718"/>
            </a:xfrm>
            <a:prstGeom prst="rect">
              <a:avLst/>
            </a:prstGeom>
          </p:spPr>
        </p:pic>
      </p:grpSp>
      <p:grpSp>
        <p:nvGrpSpPr>
          <p:cNvPr id="10" name="Group 9">
            <a:extLst>
              <a:ext uri="{FF2B5EF4-FFF2-40B4-BE49-F238E27FC236}">
                <a16:creationId xmlns:a16="http://schemas.microsoft.com/office/drawing/2014/main" id="{56FD2DEA-48FE-4AC0-9EF9-C6CA3E16B54A}"/>
              </a:ext>
            </a:extLst>
          </p:cNvPr>
          <p:cNvGrpSpPr/>
          <p:nvPr/>
        </p:nvGrpSpPr>
        <p:grpSpPr>
          <a:xfrm>
            <a:off x="8675714" y="2119769"/>
            <a:ext cx="3174588" cy="3400894"/>
            <a:chOff x="8675714" y="2119769"/>
            <a:chExt cx="3174588" cy="3400894"/>
          </a:xfrm>
        </p:grpSpPr>
        <p:pic>
          <p:nvPicPr>
            <p:cNvPr id="1030" name="Picture 6" descr="Characters, Profile Pictures, Software Developers">
              <a:extLst>
                <a:ext uri="{FF2B5EF4-FFF2-40B4-BE49-F238E27FC236}">
                  <a16:creationId xmlns:a16="http://schemas.microsoft.com/office/drawing/2014/main" id="{9DE162EC-670A-478C-8C23-1150738A501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79838" y="2119769"/>
              <a:ext cx="3166335" cy="165902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43A69F84-8050-46EB-B457-8BF767B8CA92}"/>
                </a:ext>
              </a:extLst>
            </p:cNvPr>
            <p:cNvSpPr txBox="1"/>
            <p:nvPr/>
          </p:nvSpPr>
          <p:spPr>
            <a:xfrm>
              <a:off x="8675714" y="4062187"/>
              <a:ext cx="3174588" cy="1458476"/>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Access</a:t>
              </a:r>
            </a:p>
            <a:p>
              <a:pPr algn="ctr">
                <a:lnSpc>
                  <a:spcPct val="90000"/>
                </a:lnSpc>
                <a:spcAft>
                  <a:spcPts val="600"/>
                </a:spcAft>
              </a:pPr>
              <a:r>
                <a:rPr lang="en-US" sz="3921" dirty="0">
                  <a:solidFill>
                    <a:schemeClr val="bg1"/>
                  </a:solidFill>
                  <a:latin typeface="+mj-lt"/>
                </a:rPr>
                <a:t>Management</a:t>
              </a:r>
              <a:endParaRPr lang="en-NL" sz="3921" dirty="0" err="1">
                <a:solidFill>
                  <a:schemeClr val="bg1"/>
                </a:solidFill>
                <a:latin typeface="+mj-lt"/>
              </a:endParaRPr>
            </a:p>
          </p:txBody>
        </p:sp>
      </p:grpSp>
      <p:grpSp>
        <p:nvGrpSpPr>
          <p:cNvPr id="9" name="Group 8">
            <a:extLst>
              <a:ext uri="{FF2B5EF4-FFF2-40B4-BE49-F238E27FC236}">
                <a16:creationId xmlns:a16="http://schemas.microsoft.com/office/drawing/2014/main" id="{4F4AEED5-47A5-44C0-9EEE-C7E15A3422CC}"/>
              </a:ext>
            </a:extLst>
          </p:cNvPr>
          <p:cNvGrpSpPr/>
          <p:nvPr/>
        </p:nvGrpSpPr>
        <p:grpSpPr>
          <a:xfrm>
            <a:off x="4635811" y="1957312"/>
            <a:ext cx="2920377" cy="4183329"/>
            <a:chOff x="4635811" y="1957312"/>
            <a:chExt cx="2920377" cy="4183329"/>
          </a:xfrm>
        </p:grpSpPr>
        <p:pic>
          <p:nvPicPr>
            <p:cNvPr id="1034" name="Picture 10" descr="Top Secret, Confidential, Classified, Stamp, Black Ops">
              <a:extLst>
                <a:ext uri="{FF2B5EF4-FFF2-40B4-BE49-F238E27FC236}">
                  <a16:creationId xmlns:a16="http://schemas.microsoft.com/office/drawing/2014/main" id="{8EEEF3BB-19F5-4244-9658-2432C4B9264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35811" y="1957312"/>
              <a:ext cx="2920377" cy="198342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18F1E2BC-BFF9-4A2C-9186-A40F21E5E0AA}"/>
                </a:ext>
              </a:extLst>
            </p:cNvPr>
            <p:cNvSpPr txBox="1"/>
            <p:nvPr/>
          </p:nvSpPr>
          <p:spPr>
            <a:xfrm>
              <a:off x="5085786" y="4062187"/>
              <a:ext cx="2020425" cy="2078454"/>
            </a:xfrm>
            <a:prstGeom prst="rect">
              <a:avLst/>
            </a:prstGeom>
            <a:noFill/>
          </p:spPr>
          <p:txBody>
            <a:bodyPr wrap="none" lIns="182880" tIns="146304" rIns="182880" bIns="146304" rtlCol="0">
              <a:spAutoFit/>
            </a:bodyPr>
            <a:lstStyle/>
            <a:p>
              <a:pPr algn="ctr">
                <a:lnSpc>
                  <a:spcPct val="90000"/>
                </a:lnSpc>
                <a:spcAft>
                  <a:spcPts val="600"/>
                </a:spcAft>
              </a:pPr>
              <a:r>
                <a:rPr lang="en-US" sz="3921" dirty="0">
                  <a:solidFill>
                    <a:schemeClr val="bg1"/>
                  </a:solidFill>
                  <a:latin typeface="+mj-lt"/>
                </a:rPr>
                <a:t>Settings</a:t>
              </a:r>
            </a:p>
            <a:p>
              <a:pPr algn="ctr">
                <a:lnSpc>
                  <a:spcPct val="90000"/>
                </a:lnSpc>
                <a:spcAft>
                  <a:spcPts val="600"/>
                </a:spcAft>
              </a:pPr>
              <a:r>
                <a:rPr lang="en-US" sz="3921" dirty="0">
                  <a:solidFill>
                    <a:schemeClr val="bg1"/>
                  </a:solidFill>
                  <a:latin typeface="+mj-lt"/>
                </a:rPr>
                <a:t>&amp; </a:t>
              </a:r>
            </a:p>
            <a:p>
              <a:pPr algn="ctr">
                <a:lnSpc>
                  <a:spcPct val="90000"/>
                </a:lnSpc>
                <a:spcAft>
                  <a:spcPts val="600"/>
                </a:spcAft>
              </a:pPr>
              <a:r>
                <a:rPr lang="en-US" sz="3921" dirty="0">
                  <a:solidFill>
                    <a:schemeClr val="bg1"/>
                  </a:solidFill>
                  <a:latin typeface="+mj-lt"/>
                </a:rPr>
                <a:t>Secrets</a:t>
              </a:r>
              <a:endParaRPr lang="en-NL" sz="3921" dirty="0" err="1">
                <a:solidFill>
                  <a:schemeClr val="bg1"/>
                </a:solidFill>
                <a:latin typeface="+mj-lt"/>
              </a:endParaRPr>
            </a:p>
          </p:txBody>
        </p:sp>
      </p:grpSp>
    </p:spTree>
    <p:extLst>
      <p:ext uri="{BB962C8B-B14F-4D97-AF65-F5344CB8AC3E}">
        <p14:creationId xmlns:p14="http://schemas.microsoft.com/office/powerpoint/2010/main" val="990974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9" presetClass="emph" presetSubtype="0" nodeType="withEffect">
                                  <p:stCondLst>
                                    <p:cond delay="0"/>
                                  </p:stCondLst>
                                  <p:childTnLst>
                                    <p:set>
                                      <p:cBhvr>
                                        <p:cTn id="14" dur="indefinite"/>
                                        <p:tgtEl>
                                          <p:spTgt spid="8"/>
                                        </p:tgtEl>
                                        <p:attrNameLst>
                                          <p:attrName>style.opacity</p:attrName>
                                        </p:attrNameLst>
                                      </p:cBhvr>
                                      <p:to>
                                        <p:strVal val="0.25"/>
                                      </p:to>
                                    </p:set>
                                    <p:animEffect filter="image" prLst="opacity: 0.25">
                                      <p:cBhvr rctx="IE">
                                        <p:cTn id="15" dur="indefinite"/>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9" presetClass="emph" presetSubtype="0" nodeType="withEffect">
                                  <p:stCondLst>
                                    <p:cond delay="0"/>
                                  </p:stCondLst>
                                  <p:childTnLst>
                                    <p:set>
                                      <p:cBhvr>
                                        <p:cTn id="22" dur="indefinite"/>
                                        <p:tgtEl>
                                          <p:spTgt spid="9"/>
                                        </p:tgtEl>
                                        <p:attrNameLst>
                                          <p:attrName>style.opacity</p:attrName>
                                        </p:attrNameLst>
                                      </p:cBhvr>
                                      <p:to>
                                        <p:strVal val="0.25"/>
                                      </p:to>
                                    </p:set>
                                    <p:animEffect filter="image" prLst="opacity: 0.25">
                                      <p:cBhvr rctx="IE">
                                        <p:cTn id="23" dur="indefinite"/>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5D54F-1F08-482E-A7CE-9CC807C58922}"/>
              </a:ext>
            </a:extLst>
          </p:cNvPr>
          <p:cNvSpPr>
            <a:spLocks noGrp="1"/>
          </p:cNvSpPr>
          <p:nvPr>
            <p:ph type="title"/>
          </p:nvPr>
        </p:nvSpPr>
        <p:spPr/>
        <p:txBody>
          <a:bodyPr/>
          <a:lstStyle/>
          <a:p>
            <a:r>
              <a:rPr lang="en-US"/>
              <a:t>Hybrid</a:t>
            </a:r>
            <a:endParaRPr lang="nl-NL"/>
          </a:p>
        </p:txBody>
      </p:sp>
      <p:grpSp>
        <p:nvGrpSpPr>
          <p:cNvPr id="9" name="Group 8">
            <a:extLst>
              <a:ext uri="{FF2B5EF4-FFF2-40B4-BE49-F238E27FC236}">
                <a16:creationId xmlns:a16="http://schemas.microsoft.com/office/drawing/2014/main" id="{E81DEF70-7E51-49C3-8461-479AF0D24A9D}"/>
              </a:ext>
            </a:extLst>
          </p:cNvPr>
          <p:cNvGrpSpPr/>
          <p:nvPr/>
        </p:nvGrpSpPr>
        <p:grpSpPr>
          <a:xfrm>
            <a:off x="313572" y="2394563"/>
            <a:ext cx="2154712" cy="2596778"/>
            <a:chOff x="313572" y="2394563"/>
            <a:chExt cx="2154712" cy="2596778"/>
          </a:xfrm>
        </p:grpSpPr>
        <p:pic>
          <p:nvPicPr>
            <p:cNvPr id="7" name="Graphic 6">
              <a:extLst>
                <a:ext uri="{FF2B5EF4-FFF2-40B4-BE49-F238E27FC236}">
                  <a16:creationId xmlns:a16="http://schemas.microsoft.com/office/drawing/2014/main" id="{1BFC5147-E149-4597-977F-02369EEA96E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13572" y="2394563"/>
              <a:ext cx="2154712" cy="2154712"/>
            </a:xfrm>
            <a:prstGeom prst="rect">
              <a:avLst/>
            </a:prstGeom>
          </p:spPr>
        </p:pic>
        <p:sp>
          <p:nvSpPr>
            <p:cNvPr id="4" name="Rectangle 3">
              <a:extLst>
                <a:ext uri="{FF2B5EF4-FFF2-40B4-BE49-F238E27FC236}">
                  <a16:creationId xmlns:a16="http://schemas.microsoft.com/office/drawing/2014/main" id="{042D5C5D-ED7F-4B84-9C72-A7B1B499A5C6}"/>
                </a:ext>
              </a:extLst>
            </p:cNvPr>
            <p:cNvSpPr/>
            <p:nvPr/>
          </p:nvSpPr>
          <p:spPr>
            <a:xfrm>
              <a:off x="695256" y="4295638"/>
              <a:ext cx="1351652" cy="695703"/>
            </a:xfrm>
            <a:prstGeom prst="rect">
              <a:avLst/>
            </a:prstGeom>
          </p:spPr>
          <p:txBody>
            <a:bodyPr wrap="none">
              <a:spAutoFit/>
            </a:bodyPr>
            <a:lstStyle/>
            <a:p>
              <a:pPr algn="ctr"/>
              <a:r>
                <a:rPr lang="en-US" sz="3921" dirty="0">
                  <a:solidFill>
                    <a:schemeClr val="bg1"/>
                  </a:solidFill>
                  <a:latin typeface="Segoe UI Light"/>
                </a:rPr>
                <a:t>VNET</a:t>
              </a:r>
              <a:endParaRPr lang="nl-NL" dirty="0">
                <a:solidFill>
                  <a:schemeClr val="bg1"/>
                </a:solidFill>
              </a:endParaRPr>
            </a:p>
          </p:txBody>
        </p:sp>
      </p:grpSp>
      <p:grpSp>
        <p:nvGrpSpPr>
          <p:cNvPr id="15" name="Group 14">
            <a:extLst>
              <a:ext uri="{FF2B5EF4-FFF2-40B4-BE49-F238E27FC236}">
                <a16:creationId xmlns:a16="http://schemas.microsoft.com/office/drawing/2014/main" id="{421063DF-4C7F-433E-A357-DAF4AECF7915}"/>
              </a:ext>
            </a:extLst>
          </p:cNvPr>
          <p:cNvGrpSpPr/>
          <p:nvPr/>
        </p:nvGrpSpPr>
        <p:grpSpPr>
          <a:xfrm>
            <a:off x="4219351" y="2507857"/>
            <a:ext cx="3140603" cy="2483484"/>
            <a:chOff x="4219351" y="2507857"/>
            <a:chExt cx="3140603" cy="2483484"/>
          </a:xfrm>
        </p:grpSpPr>
        <p:pic>
          <p:nvPicPr>
            <p:cNvPr id="2052" name="Picture 4" descr="Cyber Security, Security, Lock, Lock Icon, Lock Image">
              <a:extLst>
                <a:ext uri="{FF2B5EF4-FFF2-40B4-BE49-F238E27FC236}">
                  <a16:creationId xmlns:a16="http://schemas.microsoft.com/office/drawing/2014/main" id="{3C14044D-E414-4C38-B880-43CF4D40B34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98941" y="2507857"/>
              <a:ext cx="1787781" cy="1787781"/>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7D99F52B-4C54-4353-9B99-C5A0BE057AF1}"/>
                </a:ext>
              </a:extLst>
            </p:cNvPr>
            <p:cNvSpPr/>
            <p:nvPr/>
          </p:nvSpPr>
          <p:spPr>
            <a:xfrm>
              <a:off x="4219351" y="4295638"/>
              <a:ext cx="3140603" cy="695703"/>
            </a:xfrm>
            <a:prstGeom prst="rect">
              <a:avLst/>
            </a:prstGeom>
          </p:spPr>
          <p:txBody>
            <a:bodyPr wrap="none">
              <a:spAutoFit/>
            </a:bodyPr>
            <a:lstStyle/>
            <a:p>
              <a:pPr algn="ctr"/>
              <a:r>
                <a:rPr lang="en-US" sz="3921" dirty="0">
                  <a:solidFill>
                    <a:schemeClr val="bg1"/>
                  </a:solidFill>
                  <a:latin typeface="Segoe UI Light"/>
                </a:rPr>
                <a:t>IP Whitelisting</a:t>
              </a:r>
              <a:endParaRPr lang="nl-NL" dirty="0">
                <a:solidFill>
                  <a:schemeClr val="bg1"/>
                </a:solidFill>
              </a:endParaRPr>
            </a:p>
          </p:txBody>
        </p:sp>
      </p:grpSp>
      <p:grpSp>
        <p:nvGrpSpPr>
          <p:cNvPr id="14" name="Group 13">
            <a:extLst>
              <a:ext uri="{FF2B5EF4-FFF2-40B4-BE49-F238E27FC236}">
                <a16:creationId xmlns:a16="http://schemas.microsoft.com/office/drawing/2014/main" id="{BB881262-7C07-46E6-862C-ACAE688A8246}"/>
              </a:ext>
            </a:extLst>
          </p:cNvPr>
          <p:cNvGrpSpPr/>
          <p:nvPr/>
        </p:nvGrpSpPr>
        <p:grpSpPr>
          <a:xfrm>
            <a:off x="9052807" y="2727985"/>
            <a:ext cx="2561920" cy="2866727"/>
            <a:chOff x="9184099" y="2727985"/>
            <a:chExt cx="2561920" cy="2866727"/>
          </a:xfrm>
        </p:grpSpPr>
        <p:pic>
          <p:nvPicPr>
            <p:cNvPr id="12" name="Picture 11">
              <a:extLst>
                <a:ext uri="{FF2B5EF4-FFF2-40B4-BE49-F238E27FC236}">
                  <a16:creationId xmlns:a16="http://schemas.microsoft.com/office/drawing/2014/main" id="{65A126D8-9ED5-4EC2-A342-6A1ECCDEB278}"/>
                </a:ext>
              </a:extLst>
            </p:cNvPr>
            <p:cNvPicPr>
              <a:picLocks noChangeAspect="1"/>
            </p:cNvPicPr>
            <p:nvPr/>
          </p:nvPicPr>
          <p:blipFill>
            <a:blip r:embed="rId7"/>
            <a:stretch>
              <a:fillRect/>
            </a:stretch>
          </p:blipFill>
          <p:spPr>
            <a:xfrm>
              <a:off x="9688171" y="2727985"/>
              <a:ext cx="1553772" cy="1271268"/>
            </a:xfrm>
            <a:prstGeom prst="rect">
              <a:avLst/>
            </a:prstGeom>
          </p:spPr>
        </p:pic>
        <p:sp>
          <p:nvSpPr>
            <p:cNvPr id="13" name="Rectangle 12">
              <a:extLst>
                <a:ext uri="{FF2B5EF4-FFF2-40B4-BE49-F238E27FC236}">
                  <a16:creationId xmlns:a16="http://schemas.microsoft.com/office/drawing/2014/main" id="{27736302-2C5D-487D-AF48-E6DFA0E433BA}"/>
                </a:ext>
              </a:extLst>
            </p:cNvPr>
            <p:cNvSpPr/>
            <p:nvPr/>
          </p:nvSpPr>
          <p:spPr>
            <a:xfrm>
              <a:off x="9184099" y="4295638"/>
              <a:ext cx="2561920" cy="1299074"/>
            </a:xfrm>
            <a:prstGeom prst="rect">
              <a:avLst/>
            </a:prstGeom>
          </p:spPr>
          <p:txBody>
            <a:bodyPr wrap="none">
              <a:spAutoFit/>
            </a:bodyPr>
            <a:lstStyle/>
            <a:p>
              <a:pPr algn="ctr"/>
              <a:r>
                <a:rPr lang="en-US" sz="3921" dirty="0">
                  <a:solidFill>
                    <a:schemeClr val="bg1"/>
                  </a:solidFill>
                  <a:latin typeface="Segoe UI Light"/>
                </a:rPr>
                <a:t>Self-hosted</a:t>
              </a:r>
            </a:p>
            <a:p>
              <a:pPr algn="ctr"/>
              <a:r>
                <a:rPr lang="en-US" sz="3921" dirty="0">
                  <a:solidFill>
                    <a:schemeClr val="bg1"/>
                  </a:solidFill>
                  <a:latin typeface="Segoe UI Light"/>
                </a:rPr>
                <a:t>Gateway</a:t>
              </a:r>
              <a:endParaRPr lang="nl-NL" dirty="0">
                <a:solidFill>
                  <a:schemeClr val="bg1"/>
                </a:solidFill>
              </a:endParaRPr>
            </a:p>
          </p:txBody>
        </p:sp>
      </p:grpSp>
    </p:spTree>
    <p:extLst>
      <p:ext uri="{BB962C8B-B14F-4D97-AF65-F5344CB8AC3E}">
        <p14:creationId xmlns:p14="http://schemas.microsoft.com/office/powerpoint/2010/main" val="3350197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par>
                                <p:cTn id="13" presetID="9" presetClass="emph" presetSubtype="0" nodeType="withEffect">
                                  <p:stCondLst>
                                    <p:cond delay="0"/>
                                  </p:stCondLst>
                                  <p:childTnLst>
                                    <p:set>
                                      <p:cBhvr>
                                        <p:cTn id="14" dur="indefinite"/>
                                        <p:tgtEl>
                                          <p:spTgt spid="9"/>
                                        </p:tgtEl>
                                        <p:attrNameLst>
                                          <p:attrName>style.opacity</p:attrName>
                                        </p:attrNameLst>
                                      </p:cBhvr>
                                      <p:to>
                                        <p:strVal val="0.25"/>
                                      </p:to>
                                    </p:set>
                                    <p:animEffect filter="image" prLst="opacity: 0.25">
                                      <p:cBhvr rctx="IE">
                                        <p:cTn id="15" dur="indefinite"/>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9" presetClass="emph" presetSubtype="0" nodeType="withEffect">
                                  <p:stCondLst>
                                    <p:cond delay="0"/>
                                  </p:stCondLst>
                                  <p:childTnLst>
                                    <p:set>
                                      <p:cBhvr>
                                        <p:cTn id="22" dur="indefinite"/>
                                        <p:tgtEl>
                                          <p:spTgt spid="15"/>
                                        </p:tgtEl>
                                        <p:attrNameLst>
                                          <p:attrName>style.opacity</p:attrName>
                                        </p:attrNameLst>
                                      </p:cBhvr>
                                      <p:to>
                                        <p:strVal val="0.25"/>
                                      </p:to>
                                    </p:set>
                                    <p:animEffect filter="image" prLst="opacity: 0.25">
                                      <p:cBhvr rctx="IE">
                                        <p:cTn id="23" dur="indefinite"/>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89C66-CE9D-4529-8457-DB2339A0BDF4}"/>
              </a:ext>
            </a:extLst>
          </p:cNvPr>
          <p:cNvSpPr>
            <a:spLocks noGrp="1"/>
          </p:cNvSpPr>
          <p:nvPr>
            <p:ph type="title"/>
          </p:nvPr>
        </p:nvSpPr>
        <p:spPr/>
        <p:txBody>
          <a:bodyPr/>
          <a:lstStyle/>
          <a:p>
            <a:r>
              <a:rPr lang="en-US"/>
              <a:t>Developer Portal</a:t>
            </a:r>
            <a:endParaRPr lang="nl-NL"/>
          </a:p>
        </p:txBody>
      </p:sp>
    </p:spTree>
    <p:extLst>
      <p:ext uri="{BB962C8B-B14F-4D97-AF65-F5344CB8AC3E}">
        <p14:creationId xmlns:p14="http://schemas.microsoft.com/office/powerpoint/2010/main" val="1555419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l="-25000" r="-25000"/>
          </a:stretch>
        </a:blipFill>
        <a:effectLst/>
      </p:bgPr>
    </p:bg>
    <p:spTree>
      <p:nvGrpSpPr>
        <p:cNvPr id="1" name=""/>
        <p:cNvGrpSpPr/>
        <p:nvPr/>
      </p:nvGrpSpPr>
      <p:grpSpPr>
        <a:xfrm>
          <a:off x="0" y="0"/>
          <a:ext cx="0" cy="0"/>
          <a:chOff x="0" y="0"/>
          <a:chExt cx="0" cy="0"/>
        </a:xfrm>
      </p:grpSpPr>
      <p:pic>
        <p:nvPicPr>
          <p:cNvPr id="1026" name="Picture 2" descr="Image result for api management developer portal&quot;">
            <a:extLst>
              <a:ext uri="{FF2B5EF4-FFF2-40B4-BE49-F238E27FC236}">
                <a16:creationId xmlns:a16="http://schemas.microsoft.com/office/drawing/2014/main" id="{29E3A935-3723-46A3-8AD8-3F9567E85E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63031" y="1388063"/>
            <a:ext cx="9065937" cy="471749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9D1014A-267E-4640-83EF-96C5AFB5FED1}"/>
              </a:ext>
            </a:extLst>
          </p:cNvPr>
          <p:cNvSpPr>
            <a:spLocks noGrp="1"/>
          </p:cNvSpPr>
          <p:nvPr>
            <p:ph type="title"/>
          </p:nvPr>
        </p:nvSpPr>
        <p:spPr/>
        <p:txBody>
          <a:bodyPr/>
          <a:lstStyle/>
          <a:p>
            <a:r>
              <a:rPr lang="en-US" dirty="0"/>
              <a:t>Old developer portal</a:t>
            </a:r>
            <a:endParaRPr lang="nl-NL" dirty="0"/>
          </a:p>
        </p:txBody>
      </p:sp>
    </p:spTree>
    <p:extLst>
      <p:ext uri="{BB962C8B-B14F-4D97-AF65-F5344CB8AC3E}">
        <p14:creationId xmlns:p14="http://schemas.microsoft.com/office/powerpoint/2010/main" val="344281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6-30537_Envision 2016 Concurrent Template_Dark">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6_16x9_Template.potx" id="{CBE293B4-E8CE-4773-8118-C9AFF2860326}" vid="{3D8EA723-330F-4CE4-9E9B-7A3528C3E2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8">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643A6CD1-E46A-4A04-9DE5-E10B67ED5A50}">
  <we:reference id="wa104178141" version="3.10.0.52" store="en-US" storeType="OMEX"/>
  <we:alternateReferences>
    <we:reference id="wa104178141" version="3.10.0.52"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9109</TotalTime>
  <Words>1022</Words>
  <Application>Microsoft Office PowerPoint</Application>
  <PresentationFormat>Widescreen</PresentationFormat>
  <Paragraphs>240</Paragraphs>
  <Slides>23</Slides>
  <Notes>23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Calibri</vt:lpstr>
      <vt:lpstr>Consolas</vt:lpstr>
      <vt:lpstr>Segoe UI</vt:lpstr>
      <vt:lpstr>Segoe UI Black</vt:lpstr>
      <vt:lpstr>Segoe UI Light</vt:lpstr>
      <vt:lpstr>Segoe UI Semilight</vt:lpstr>
      <vt:lpstr>Wingdings</vt:lpstr>
      <vt:lpstr>2_6-30537_Envision 2016 Concurrent Template_Dark</vt:lpstr>
      <vt:lpstr>Lessons from the API Management trenches</vt:lpstr>
      <vt:lpstr>Eldert Grootenboer</vt:lpstr>
      <vt:lpstr>API Management</vt:lpstr>
      <vt:lpstr>API centric architecture</vt:lpstr>
      <vt:lpstr>Solving our API strategy challenges</vt:lpstr>
      <vt:lpstr>Environment</vt:lpstr>
      <vt:lpstr>Hybrid</vt:lpstr>
      <vt:lpstr>Developer Portal</vt:lpstr>
      <vt:lpstr>Old developer portal</vt:lpstr>
      <vt:lpstr>New developer portal</vt:lpstr>
      <vt:lpstr>Developer portal customization</vt:lpstr>
      <vt:lpstr>Five minutes later…</vt:lpstr>
      <vt:lpstr>Even I can do it!</vt:lpstr>
      <vt:lpstr>Even I can do it!</vt:lpstr>
      <vt:lpstr>Even I can do it!</vt:lpstr>
      <vt:lpstr>Policies</vt:lpstr>
      <vt:lpstr>Policies</vt:lpstr>
      <vt:lpstr>Policy Expressions</vt:lpstr>
      <vt:lpstr>PowerPoint Presentation</vt:lpstr>
      <vt:lpstr>Visual Studio Code</vt:lpstr>
      <vt:lpstr>Almost done…</vt:lpstr>
      <vt:lpstr>Recap</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Eldert Grootenboer</dc:creator>
  <cp:lastModifiedBy>Eldert Grootenboer</cp:lastModifiedBy>
  <cp:revision>15</cp:revision>
  <dcterms:created xsi:type="dcterms:W3CDTF">2018-06-22T09:14:06Z</dcterms:created>
  <dcterms:modified xsi:type="dcterms:W3CDTF">2020-08-18T09:30:28Z</dcterms:modified>
</cp:coreProperties>
</file>

<file path=docProps/thumbnail.jpeg>
</file>